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34" r:id="rId1"/>
  </p:sldMasterIdLst>
  <p:notesMasterIdLst>
    <p:notesMasterId r:id="rId29"/>
  </p:notesMasterIdLst>
  <p:handoutMasterIdLst>
    <p:handoutMasterId r:id="rId30"/>
  </p:handoutMasterIdLst>
  <p:sldIdLst>
    <p:sldId id="282" r:id="rId2"/>
    <p:sldId id="305" r:id="rId3"/>
    <p:sldId id="280" r:id="rId4"/>
    <p:sldId id="303" r:id="rId5"/>
    <p:sldId id="288" r:id="rId6"/>
    <p:sldId id="302" r:id="rId7"/>
    <p:sldId id="301" r:id="rId8"/>
    <p:sldId id="283" r:id="rId9"/>
    <p:sldId id="292" r:id="rId10"/>
    <p:sldId id="284" r:id="rId11"/>
    <p:sldId id="285" r:id="rId12"/>
    <p:sldId id="293" r:id="rId13"/>
    <p:sldId id="286" r:id="rId14"/>
    <p:sldId id="287" r:id="rId15"/>
    <p:sldId id="289" r:id="rId16"/>
    <p:sldId id="296" r:id="rId17"/>
    <p:sldId id="313" r:id="rId18"/>
    <p:sldId id="297" r:id="rId19"/>
    <p:sldId id="290" r:id="rId20"/>
    <p:sldId id="300" r:id="rId21"/>
    <p:sldId id="308" r:id="rId22"/>
    <p:sldId id="304" r:id="rId23"/>
    <p:sldId id="291" r:id="rId24"/>
    <p:sldId id="294" r:id="rId25"/>
    <p:sldId id="306" r:id="rId26"/>
    <p:sldId id="310" r:id="rId27"/>
    <p:sldId id="295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33"/>
    <a:srgbClr val="FFC58D"/>
    <a:srgbClr val="100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91" autoAdjust="0"/>
  </p:normalViewPr>
  <p:slideViewPr>
    <p:cSldViewPr>
      <p:cViewPr varScale="1">
        <p:scale>
          <a:sx n="92" d="100"/>
          <a:sy n="92" d="100"/>
        </p:scale>
        <p:origin x="13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18"/>
    </p:cViewPr>
  </p:sorterViewPr>
  <p:notesViewPr>
    <p:cSldViewPr>
      <p:cViewPr varScale="1">
        <p:scale>
          <a:sx n="41" d="100"/>
          <a:sy n="41" d="100"/>
        </p:scale>
        <p:origin x="-2318" y="-96"/>
      </p:cViewPr>
      <p:guideLst>
        <p:guide orient="horz" pos="2160"/>
        <p:guide pos="28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fld id="{7ED71BCE-F749-43F3-B996-C3D718EC83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pPr>
              <a:defRPr/>
            </a:pPr>
            <a:fld id="{9458ABA8-B864-40CD-89A5-74E6DAAE91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615CD87C-AD30-451F-BF4D-6862D821B133}" type="slidenum">
              <a:rPr lang="en-US" altLang="it-IT" smtClean="0"/>
              <a:pPr>
                <a:defRPr/>
              </a:pPr>
              <a:t>‹N›</a:t>
            </a:fld>
            <a:endParaRPr lang="en-US" alt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2111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34510-5D9C-4B1A-92C4-C1EBAC5DBD35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274E-5465-420B-BF4F-DF9426AA8A9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31765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DBABC-7F18-4401-BDAF-95CD447F717C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85F21-9CFD-4CED-B77C-884F8957BDB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4715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E9733-E281-4107-B1D4-C68A4F9A9D7C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468D-036D-4AEE-90C2-FCFA4CB8B47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7249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0D3E7-B85F-4C1A-889B-A31094D976FE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C7DC8-0F5A-45D2-B180-267CFB83A9E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420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BA72F-B2D4-400E-91BF-F30B80E38CCF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1196A-DE9D-4DA9-8DB5-D8A37D2E89F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5613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CC155-54E0-4CC9-8B2E-8C112F310DC1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A8103-ACD9-456F-B94A-99B524C9484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279548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E231A-783D-4496-99EB-F7F95C8C5659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C6162-0D9E-4D61-AA30-4913A7DF4D7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188393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417CA-C32D-4339-BC35-F2EEF9176D43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CF59A-7E2B-4636-A05D-16909260318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459999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48162-0344-4E14-94C1-0BDE093893D7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F00D-B024-4786-8ABA-016599ACB48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1065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D5992F8-3F27-403B-B40F-23752F3327C3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9D05B-776D-4D62-BB73-52340729689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1667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A301F0-0BE5-4993-87CE-1A2E6F1F53E0}" type="datetimeFigureOut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E4DF0D1-ED1A-4149-949A-A66F9B94E52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9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nvalsi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24733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la TERZA MEDIA</a:t>
            </a:r>
            <a:b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due parole su</a:t>
            </a: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gli Esami 2016-17</a:t>
            </a:r>
            <a:b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266" name="Picture 2" descr="http://files.splinder.com/5f89400e8037d2c73785a8b867eaa5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88430"/>
            <a:ext cx="3528392" cy="280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484" name="Gruppo 9"/>
          <p:cNvGrpSpPr>
            <a:grpSpLocks/>
          </p:cNvGrpSpPr>
          <p:nvPr/>
        </p:nvGrpSpPr>
        <p:grpSpPr bwMode="auto">
          <a:xfrm>
            <a:off x="0" y="0"/>
            <a:ext cx="9144000" cy="1989138"/>
            <a:chOff x="0" y="0"/>
            <a:chExt cx="9144000" cy="1484784"/>
          </a:xfrm>
        </p:grpSpPr>
        <p:pic>
          <p:nvPicPr>
            <p:cNvPr id="20487" name="Picture 2" descr="http://www.maristi.eu/cesano/wp-content/uploads/2011/01/cropped-familiamarist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t-IT" sz="1800"/>
            </a:p>
          </p:txBody>
        </p:sp>
      </p:grpSp>
      <p:pic>
        <p:nvPicPr>
          <p:cNvPr id="20485" name="Picture 8" descr="https://encrypted-tbn0.gstatic.com/images?q=tbn:ANd9GcQX8_vOFq3XUmOQI7rd6FBo8WSxKIxPzcYidUt0DFHHqTG0Z_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25622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http://www.maristi.it/champagnat/wp-content/uploads/2016/11/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84" y="3553667"/>
            <a:ext cx="2736304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79912" y="442753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sulle </a:t>
            </a:r>
            <a:b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b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Maristiadi</a:t>
            </a:r>
            <a:br>
              <a:rPr lang="it-IT" altLang="it-IT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6327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PROVA di </a:t>
            </a:r>
            <a:r>
              <a:rPr lang="it-IT" altLang="it-IT" b="1">
                <a:solidFill>
                  <a:schemeClr val="tx1">
                    <a:lumMod val="85000"/>
                    <a:lumOff val="15000"/>
                  </a:schemeClr>
                </a:solidFill>
              </a:rPr>
              <a:t>MATEMATICA</a:t>
            </a:r>
            <a:br>
              <a:rPr lang="it-IT" altLang="it-IT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b="1">
                <a:solidFill>
                  <a:schemeClr val="tx1">
                    <a:lumMod val="85000"/>
                    <a:lumOff val="15000"/>
                  </a:schemeClr>
                </a:solidFill>
              </a:rPr>
              <a:t>con elementi di scienze e tecnologia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6592888" cy="37782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rgbClr val="376092"/>
                </a:solidFill>
              </a:rPr>
              <a:t>Viene estratta da una </a:t>
            </a:r>
            <a:r>
              <a:rPr lang="it-IT" altLang="it-IT" sz="2800" b="1" dirty="0">
                <a:solidFill>
                  <a:srgbClr val="FF0000"/>
                </a:solidFill>
              </a:rPr>
              <a:t>terna</a:t>
            </a:r>
            <a:r>
              <a:rPr lang="it-IT" altLang="it-IT" sz="2800" b="1" dirty="0">
                <a:solidFill>
                  <a:srgbClr val="376092"/>
                </a:solidFill>
              </a:rPr>
              <a:t> </a:t>
            </a:r>
            <a:r>
              <a:rPr lang="it-IT" altLang="it-IT" sz="2800" dirty="0">
                <a:solidFill>
                  <a:srgbClr val="376092"/>
                </a:solidFill>
              </a:rPr>
              <a:t>di prove, con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rgbClr val="376092"/>
                </a:solidFill>
              </a:rPr>
              <a:t>Operazioni con </a:t>
            </a:r>
            <a:r>
              <a:rPr lang="it-IT" altLang="it-IT" sz="2400" i="1" u="sng" dirty="0">
                <a:solidFill>
                  <a:srgbClr val="376092"/>
                </a:solidFill>
              </a:rPr>
              <a:t>numeri relativi</a:t>
            </a:r>
            <a:r>
              <a:rPr lang="it-IT" altLang="it-IT" sz="2400" dirty="0">
                <a:solidFill>
                  <a:srgbClr val="376092"/>
                </a:solidFill>
              </a:rPr>
              <a:t>, </a:t>
            </a:r>
            <a:r>
              <a:rPr lang="it-IT" altLang="it-IT" sz="2400" i="1" u="sng" dirty="0">
                <a:solidFill>
                  <a:srgbClr val="376092"/>
                </a:solidFill>
              </a:rPr>
              <a:t>calcolo letterale</a:t>
            </a:r>
            <a:r>
              <a:rPr lang="it-IT" altLang="it-IT" sz="2400" dirty="0">
                <a:solidFill>
                  <a:srgbClr val="376092"/>
                </a:solidFill>
              </a:rPr>
              <a:t>, </a:t>
            </a:r>
            <a:br>
              <a:rPr lang="it-IT" altLang="it-IT" sz="2400" dirty="0">
                <a:solidFill>
                  <a:srgbClr val="376092"/>
                </a:solidFill>
              </a:rPr>
            </a:br>
            <a:r>
              <a:rPr lang="it-IT" altLang="it-IT" sz="2400" i="1" u="sng" dirty="0">
                <a:solidFill>
                  <a:srgbClr val="376092"/>
                </a:solidFill>
              </a:rPr>
              <a:t>equazioni algebriche</a:t>
            </a:r>
            <a:r>
              <a:rPr lang="it-IT" altLang="it-IT" sz="2400" dirty="0">
                <a:solidFill>
                  <a:srgbClr val="376092"/>
                </a:solidFill>
              </a:rPr>
              <a:t>, </a:t>
            </a:r>
            <a:r>
              <a:rPr lang="it-IT" altLang="it-IT" sz="2400" i="1" u="sng" dirty="0">
                <a:solidFill>
                  <a:srgbClr val="376092"/>
                </a:solidFill>
              </a:rPr>
              <a:t>funzioni</a:t>
            </a:r>
            <a:r>
              <a:rPr lang="it-IT" altLang="it-IT" sz="2400" dirty="0">
                <a:solidFill>
                  <a:srgbClr val="376092"/>
                </a:solidFill>
              </a:rPr>
              <a:t>;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rgbClr val="376092"/>
                </a:solidFill>
              </a:rPr>
              <a:t>Risoluzione di </a:t>
            </a:r>
            <a:r>
              <a:rPr lang="it-IT" altLang="it-IT" sz="2400" b="1" i="1" u="sng" dirty="0">
                <a:solidFill>
                  <a:srgbClr val="376092"/>
                </a:solidFill>
              </a:rPr>
              <a:t>problemi di geometria </a:t>
            </a:r>
            <a:r>
              <a:rPr lang="it-IT" altLang="it-IT" sz="2400" dirty="0">
                <a:solidFill>
                  <a:srgbClr val="376092"/>
                </a:solidFill>
              </a:rPr>
              <a:t>solida;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b="1" i="1" u="sng" dirty="0">
                <a:solidFill>
                  <a:srgbClr val="376092"/>
                </a:solidFill>
              </a:rPr>
              <a:t>Statistica</a:t>
            </a:r>
            <a:r>
              <a:rPr lang="it-IT" altLang="it-IT" sz="2400" dirty="0">
                <a:solidFill>
                  <a:srgbClr val="376092"/>
                </a:solidFill>
              </a:rPr>
              <a:t>: probabilità semplice, moda, media, </a:t>
            </a:r>
            <a:br>
              <a:rPr lang="it-IT" altLang="it-IT" sz="2400" dirty="0">
                <a:solidFill>
                  <a:srgbClr val="376092"/>
                </a:solidFill>
              </a:rPr>
            </a:br>
            <a:r>
              <a:rPr lang="it-IT" altLang="it-IT" sz="2400" dirty="0">
                <a:solidFill>
                  <a:srgbClr val="376092"/>
                </a:solidFill>
              </a:rPr>
              <a:t>mediana e frequenze;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rgbClr val="376092"/>
                </a:solidFill>
              </a:rPr>
              <a:t>Esercizi di </a:t>
            </a:r>
            <a:r>
              <a:rPr lang="it-IT" altLang="it-IT" sz="2400" b="1" i="1" u="sng" dirty="0">
                <a:solidFill>
                  <a:srgbClr val="376092"/>
                </a:solidFill>
              </a:rPr>
              <a:t>scienze e tecnologia..</a:t>
            </a:r>
            <a:r>
              <a:rPr lang="it-IT" altLang="it-IT" sz="2400" dirty="0">
                <a:solidFill>
                  <a:srgbClr val="376092"/>
                </a:solidFill>
              </a:rPr>
              <a:t>.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Durata: 3h, di cui le prime 2 obbligatorie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Materiale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le tavole numeriche, </a:t>
            </a:r>
            <a:b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righello, matita e gomma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Calcolatrice:</a:t>
            </a:r>
            <a:r>
              <a:rPr lang="it-IT" alt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discrezione del Commissario</a:t>
            </a:r>
          </a:p>
        </p:txBody>
      </p:sp>
      <p:pic>
        <p:nvPicPr>
          <p:cNvPr id="12" name="Picture 4" descr="http://t3.gstatic.com/images?q=tbn:ANd9GcRF7IGtDkb5v8hF5Z3QnTmcCeh1Qmch53_5NYVTC6sVL0S6i0e8hEmW-R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72085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25" y="295275"/>
            <a:ext cx="6588125" cy="1281113"/>
          </a:xfrm>
        </p:spPr>
        <p:txBody>
          <a:bodyPr>
            <a:normAutofit/>
          </a:bodyPr>
          <a:lstStyle/>
          <a:p>
            <a:r>
              <a:rPr lang="it-IT" altLang="it-IT"/>
              <a:t>PROVE di </a:t>
            </a:r>
            <a:r>
              <a:rPr lang="it-IT" altLang="it-IT" b="1"/>
              <a:t>LINGUE</a:t>
            </a:r>
            <a:r>
              <a:rPr lang="it-IT" altLang="it-IT"/>
              <a:t> COMUNITARIE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557338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/>
              <a:t>prove di lingua separate: </a:t>
            </a:r>
          </a:p>
          <a:p>
            <a:pPr lvl="1">
              <a:lnSpc>
                <a:spcPct val="90000"/>
              </a:lnSpc>
            </a:pPr>
            <a:r>
              <a:rPr lang="it-IT" altLang="it-IT"/>
              <a:t>una mattinata ciascuna</a:t>
            </a:r>
          </a:p>
          <a:p>
            <a:pPr>
              <a:lnSpc>
                <a:spcPct val="90000"/>
              </a:lnSpc>
            </a:pPr>
            <a:r>
              <a:rPr lang="it-IT" altLang="it-IT" sz="2800" b="1" i="1" u="sng">
                <a:solidFill>
                  <a:srgbClr val="376092"/>
                </a:solidFill>
              </a:rPr>
              <a:t>Inglese  -  3 ore</a:t>
            </a:r>
            <a:r>
              <a:rPr lang="it-IT" altLang="it-IT" sz="2800">
                <a:solidFill>
                  <a:srgbClr val="376092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it-IT" altLang="it-IT" sz="2400">
                <a:solidFill>
                  <a:srgbClr val="376092"/>
                </a:solidFill>
              </a:rPr>
              <a:t>comprensione di un testo scritto (questionario)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>
                <a:solidFill>
                  <a:srgbClr val="376092"/>
                </a:solidFill>
              </a:rPr>
              <a:t>oppure</a:t>
            </a:r>
            <a:r>
              <a:rPr lang="it-IT" altLang="it-IT" sz="2400">
                <a:solidFill>
                  <a:srgbClr val="376092"/>
                </a:solidFill>
              </a:rPr>
              <a:t> stesura di una lettera; </a:t>
            </a:r>
          </a:p>
          <a:p>
            <a:pPr>
              <a:lnSpc>
                <a:spcPct val="90000"/>
              </a:lnSpc>
            </a:pPr>
            <a:r>
              <a:rPr lang="it-IT" altLang="it-IT" sz="2800" b="1" i="1" u="sng">
                <a:solidFill>
                  <a:srgbClr val="376092"/>
                </a:solidFill>
              </a:rPr>
              <a:t>Spagnolo – durata 3 ore</a:t>
            </a:r>
            <a:r>
              <a:rPr lang="it-IT" altLang="it-IT" sz="2800">
                <a:solidFill>
                  <a:srgbClr val="376092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it-IT" altLang="it-IT" sz="2400">
                <a:solidFill>
                  <a:srgbClr val="376092"/>
                </a:solidFill>
              </a:rPr>
              <a:t>produzione scritta, esercizi di  grammatica e  comprensione di un testo.	</a:t>
            </a:r>
            <a:endParaRPr lang="it-IT" altLang="it-IT" sz="2400"/>
          </a:p>
          <a:p>
            <a:pPr>
              <a:lnSpc>
                <a:spcPct val="90000"/>
              </a:lnSpc>
            </a:pPr>
            <a:r>
              <a:rPr lang="it-IT" altLang="it-IT" sz="2800" b="1"/>
              <a:t>Materiale: </a:t>
            </a:r>
            <a:r>
              <a:rPr lang="it-IT" altLang="it-IT" sz="2800"/>
              <a:t>Dizionario </a:t>
            </a:r>
            <a:br>
              <a:rPr lang="it-IT" altLang="it-IT" sz="2800"/>
            </a:br>
            <a:r>
              <a:rPr lang="it-IT" altLang="it-IT" sz="2800"/>
              <a:t>delle lingua inglese e spagnola</a:t>
            </a:r>
          </a:p>
        </p:txBody>
      </p:sp>
      <p:pic>
        <p:nvPicPr>
          <p:cNvPr id="11" name="Picture 2" descr="http://t0.gstatic.com/images?q=tbn:ANd9GcR_t4RyTuk7fIJ2ahDLtBEwNQC4JT15TRa-Vz7ccdll7tGd-cap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871538"/>
            <a:ext cx="922337" cy="137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www.sedicifilm.it/libri/big/1959_dizionario-spagnolo-spagnolo-italiano-italiano-spagno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941888"/>
            <a:ext cx="919163" cy="13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Prova </a:t>
            </a:r>
            <a:r>
              <a:rPr lang="it-IT" altLang="it-IT" b="1"/>
              <a:t>INVALSI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2005 viene proposta in modo sistematico in tutta Italia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Strumenti omogenei per tutti gli alunni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un confronto oggettivo su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Conoscenze apprese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Competenze acquisite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confronto con le rilevazioni internazionali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PISA… OCSE… 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www.invalsi.it</a:t>
            </a: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…</a:t>
            </a: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8" name="Picture 7" descr="ANd9GcTHv42KgYlWaR8k_fBWmdrJZmVor-tt14fJB9wOdMjdEuRFAwQH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708275"/>
            <a:ext cx="242728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ANd9GcTVL8bh_hR56mQpXN4ftcX7Bxik6ZTn3dj1YiTZOggBW8C2Qf4F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ANd9GcSdwmRWM8tLhRbC5CIX5VT-obFEhhadU7RieWvwjW9rjLqSgv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557338"/>
            <a:ext cx="2971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50850"/>
            <a:ext cx="7772400" cy="1143000"/>
          </a:xfrm>
        </p:spPr>
        <p:txBody>
          <a:bodyPr/>
          <a:lstStyle/>
          <a:p>
            <a:r>
              <a:rPr lang="it-IT" altLang="it-IT" dirty="0"/>
              <a:t>PROVA INVALSI d’ITALIANO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7777163" cy="5329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dirty="0"/>
              <a:t>Durata: 75 minuti (fino al 2011 era 1h)</a:t>
            </a:r>
          </a:p>
          <a:p>
            <a:pPr>
              <a:lnSpc>
                <a:spcPct val="100000"/>
              </a:lnSpc>
            </a:pPr>
            <a:r>
              <a:rPr lang="it-IT" altLang="it-IT" sz="2800" dirty="0"/>
              <a:t>lettura e comprensione di </a:t>
            </a:r>
          </a:p>
          <a:p>
            <a:pPr lvl="1">
              <a:lnSpc>
                <a:spcPct val="100000"/>
              </a:lnSpc>
            </a:pPr>
            <a:r>
              <a:rPr lang="it-IT" altLang="it-IT" sz="2000" dirty="0">
                <a:solidFill>
                  <a:srgbClr val="376092"/>
                </a:solidFill>
              </a:rPr>
              <a:t>Un testo </a:t>
            </a:r>
            <a:r>
              <a:rPr lang="it-IT" altLang="it-IT" sz="2000" b="1" dirty="0">
                <a:solidFill>
                  <a:srgbClr val="376092"/>
                </a:solidFill>
              </a:rPr>
              <a:t>narrativo</a:t>
            </a:r>
          </a:p>
          <a:p>
            <a:pPr lvl="1">
              <a:lnSpc>
                <a:spcPct val="100000"/>
              </a:lnSpc>
            </a:pPr>
            <a:r>
              <a:rPr lang="it-IT" altLang="it-IT" sz="2000" dirty="0">
                <a:solidFill>
                  <a:srgbClr val="376092"/>
                </a:solidFill>
              </a:rPr>
              <a:t>Un testo </a:t>
            </a:r>
            <a:r>
              <a:rPr lang="it-IT" altLang="it-IT" sz="2000" b="1" dirty="0">
                <a:solidFill>
                  <a:srgbClr val="376092"/>
                </a:solidFill>
              </a:rPr>
              <a:t>espositivo</a:t>
            </a:r>
            <a:r>
              <a:rPr lang="it-IT" altLang="it-IT" sz="2000" dirty="0">
                <a:solidFill>
                  <a:srgbClr val="376092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it-IT" altLang="it-IT" sz="2000" i="1" dirty="0">
                <a:solidFill>
                  <a:srgbClr val="376092"/>
                </a:solidFill>
              </a:rPr>
              <a:t>Un documento “</a:t>
            </a:r>
            <a:r>
              <a:rPr lang="it-IT" altLang="it-IT" sz="2000" b="1" i="1" dirty="0">
                <a:solidFill>
                  <a:srgbClr val="376092"/>
                </a:solidFill>
              </a:rPr>
              <a:t>pratico</a:t>
            </a:r>
            <a:r>
              <a:rPr lang="it-IT" altLang="it-IT" sz="2000" i="1" dirty="0">
                <a:solidFill>
                  <a:srgbClr val="376092"/>
                </a:solidFill>
              </a:rPr>
              <a:t>”</a:t>
            </a:r>
          </a:p>
          <a:p>
            <a:pPr lvl="2">
              <a:lnSpc>
                <a:spcPct val="100000"/>
              </a:lnSpc>
            </a:pPr>
            <a:r>
              <a:rPr lang="it-IT" altLang="it-IT" sz="2000" dirty="0">
                <a:solidFill>
                  <a:srgbClr val="376092"/>
                </a:solidFill>
              </a:rPr>
              <a:t>Biglietto di viaggio, invito, volantino, catalogo… )</a:t>
            </a:r>
          </a:p>
          <a:p>
            <a:pPr lvl="1">
              <a:lnSpc>
                <a:spcPct val="100000"/>
              </a:lnSpc>
            </a:pPr>
            <a:r>
              <a:rPr lang="it-IT" altLang="it-IT" sz="2000" dirty="0">
                <a:solidFill>
                  <a:srgbClr val="376092"/>
                </a:solidFill>
              </a:rPr>
              <a:t>Domande di </a:t>
            </a:r>
            <a:r>
              <a:rPr lang="it-IT" altLang="it-IT" sz="2000" b="1" dirty="0">
                <a:solidFill>
                  <a:srgbClr val="376092"/>
                </a:solidFill>
              </a:rPr>
              <a:t>Grammatica </a:t>
            </a:r>
            <a:r>
              <a:rPr lang="it-IT" altLang="it-IT" sz="2000" dirty="0">
                <a:solidFill>
                  <a:srgbClr val="376092"/>
                </a:solidFill>
              </a:rPr>
              <a:t>(una decina) </a:t>
            </a:r>
          </a:p>
          <a:p>
            <a:pPr lvl="2">
              <a:lnSpc>
                <a:spcPct val="100000"/>
              </a:lnSpc>
            </a:pPr>
            <a:r>
              <a:rPr lang="it-IT" altLang="it-IT" sz="2000" dirty="0">
                <a:solidFill>
                  <a:srgbClr val="376092"/>
                </a:solidFill>
              </a:rPr>
              <a:t>sulla </a:t>
            </a:r>
            <a:r>
              <a:rPr lang="it-IT" altLang="it-IT" sz="2000" i="1" u="sng" dirty="0">
                <a:solidFill>
                  <a:srgbClr val="376092"/>
                </a:solidFill>
              </a:rPr>
              <a:t>morfologia</a:t>
            </a:r>
            <a:r>
              <a:rPr lang="it-IT" altLang="it-IT" sz="2000" dirty="0">
                <a:solidFill>
                  <a:srgbClr val="376092"/>
                </a:solidFill>
              </a:rPr>
              <a:t> e </a:t>
            </a:r>
            <a:r>
              <a:rPr lang="it-IT" altLang="it-IT" sz="2000" i="1" u="sng" dirty="0">
                <a:solidFill>
                  <a:srgbClr val="376092"/>
                </a:solidFill>
              </a:rPr>
              <a:t>sintassi</a:t>
            </a:r>
            <a:r>
              <a:rPr lang="it-IT" altLang="it-IT" sz="2000" dirty="0">
                <a:solidFill>
                  <a:srgbClr val="376092"/>
                </a:solidFill>
              </a:rPr>
              <a:t> </a:t>
            </a:r>
          </a:p>
          <a:p>
            <a:pPr lvl="2">
              <a:lnSpc>
                <a:spcPct val="100000"/>
              </a:lnSpc>
            </a:pPr>
            <a:r>
              <a:rPr lang="it-IT" altLang="it-IT" sz="2000" dirty="0">
                <a:solidFill>
                  <a:srgbClr val="376092"/>
                </a:solidFill>
              </a:rPr>
              <a:t>analisi grammaticale, logica e del periodo</a:t>
            </a:r>
            <a:endParaRPr lang="it-IT" altLang="it-IT" sz="2000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PROVA INVALSI di MATEMATICA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Durata: 75 minuti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rgbClr val="376092"/>
                </a:solidFill>
              </a:rPr>
              <a:t>25 domande di </a:t>
            </a:r>
            <a:r>
              <a:rPr lang="it-IT" altLang="it-IT" sz="2800" i="1" u="sng" dirty="0">
                <a:solidFill>
                  <a:srgbClr val="376092"/>
                </a:solidFill>
              </a:rPr>
              <a:t>aritmetica</a:t>
            </a:r>
            <a:r>
              <a:rPr lang="it-IT" altLang="it-IT" sz="2800" dirty="0">
                <a:solidFill>
                  <a:srgbClr val="376092"/>
                </a:solidFill>
              </a:rPr>
              <a:t>, </a:t>
            </a:r>
            <a:r>
              <a:rPr lang="it-IT" altLang="it-IT" sz="2800" i="1" u="sng" dirty="0">
                <a:solidFill>
                  <a:srgbClr val="376092"/>
                </a:solidFill>
              </a:rPr>
              <a:t>geometria</a:t>
            </a:r>
            <a:r>
              <a:rPr lang="it-IT" altLang="it-IT" sz="2800" dirty="0">
                <a:solidFill>
                  <a:srgbClr val="376092"/>
                </a:solidFill>
              </a:rPr>
              <a:t>, </a:t>
            </a:r>
            <a:r>
              <a:rPr lang="it-IT" altLang="it-IT" sz="2800" i="1" u="sng" dirty="0">
                <a:solidFill>
                  <a:srgbClr val="376092"/>
                </a:solidFill>
              </a:rPr>
              <a:t>algebra</a:t>
            </a:r>
            <a:r>
              <a:rPr lang="it-IT" altLang="it-IT" sz="2800" dirty="0">
                <a:solidFill>
                  <a:srgbClr val="376092"/>
                </a:solidFill>
              </a:rPr>
              <a:t>, </a:t>
            </a:r>
            <a:r>
              <a:rPr lang="it-IT" altLang="it-IT" sz="2800" i="1" u="sng" dirty="0">
                <a:solidFill>
                  <a:srgbClr val="376092"/>
                </a:solidFill>
              </a:rPr>
              <a:t>logica</a:t>
            </a:r>
            <a:r>
              <a:rPr lang="it-IT" altLang="it-IT" sz="2800" dirty="0">
                <a:solidFill>
                  <a:srgbClr val="376092"/>
                </a:solidFill>
              </a:rPr>
              <a:t>, </a:t>
            </a:r>
            <a:r>
              <a:rPr lang="it-IT" altLang="it-IT" sz="2800" i="1" u="sng" dirty="0">
                <a:solidFill>
                  <a:srgbClr val="376092"/>
                </a:solidFill>
              </a:rPr>
              <a:t>probabilità</a:t>
            </a:r>
            <a:r>
              <a:rPr lang="it-IT" altLang="it-IT" sz="2800" dirty="0">
                <a:solidFill>
                  <a:srgbClr val="376092"/>
                </a:solidFill>
              </a:rPr>
              <a:t> e </a:t>
            </a:r>
            <a:r>
              <a:rPr lang="it-IT" altLang="it-IT" sz="2800" i="1" u="sng" dirty="0">
                <a:solidFill>
                  <a:srgbClr val="376092"/>
                </a:solidFill>
              </a:rPr>
              <a:t>statistica</a:t>
            </a:r>
            <a:r>
              <a:rPr lang="it-IT" altLang="it-IT" sz="2800" dirty="0">
                <a:solidFill>
                  <a:srgbClr val="376092"/>
                </a:solidFill>
              </a:rPr>
              <a:t>;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rgbClr val="376092"/>
                </a:solidFill>
              </a:rPr>
              <a:t>Richiede logica, calcolo, rielaborazione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000" dirty="0">
                <a:solidFill>
                  <a:srgbClr val="376092"/>
                </a:solidFill>
              </a:rPr>
              <a:t>E </a:t>
            </a:r>
            <a:r>
              <a:rPr lang="it-IT" altLang="it-IT" sz="2000" b="1" dirty="0">
                <a:solidFill>
                  <a:srgbClr val="376092"/>
                </a:solidFill>
              </a:rPr>
              <a:t>comprensione </a:t>
            </a:r>
            <a:r>
              <a:rPr lang="it-IT" altLang="it-IT" sz="2000" dirty="0">
                <a:solidFill>
                  <a:srgbClr val="376092"/>
                </a:solidFill>
              </a:rPr>
              <a:t>del testo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000" dirty="0">
                <a:solidFill>
                  <a:srgbClr val="376092"/>
                </a:solidFill>
              </a:rPr>
              <a:t>Utile vedere i test degli anni precedenti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000" dirty="0">
                <a:solidFill>
                  <a:srgbClr val="376092"/>
                </a:solidFill>
              </a:rPr>
              <a:t>Sul sito Invalsi e … tanti altri (</a:t>
            </a:r>
            <a:r>
              <a:rPr lang="it-IT" altLang="it-IT" sz="2000" i="1" dirty="0">
                <a:solidFill>
                  <a:srgbClr val="376092"/>
                </a:solidFill>
              </a:rPr>
              <a:t>Zanichelli…</a:t>
            </a:r>
            <a:r>
              <a:rPr lang="it-IT" altLang="it-IT" sz="2000" dirty="0">
                <a:solidFill>
                  <a:srgbClr val="376092"/>
                </a:solidFill>
              </a:rPr>
              <a:t>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000" dirty="0">
                <a:solidFill>
                  <a:srgbClr val="376092"/>
                </a:solidFill>
              </a:rPr>
              <a:t>Che consentono di provare e valutare online</a:t>
            </a:r>
          </a:p>
        </p:txBody>
      </p:sp>
      <p:pic>
        <p:nvPicPr>
          <p:cNvPr id="33796" name="Picture 5" descr="ANd9GcRABukIZ_olCy6zn2ncCvrGVsG8U-iXuUZ6SVlmR4YaOdiSdFY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69988"/>
            <a:ext cx="188436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0.gstatic.com/images?q=tbn:ANd9GcTzpv14G0PnkSRnTE2nx-ZHYJ-hdhtRbtILIQjAixMnNN8eQBqW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76250"/>
            <a:ext cx="26638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76327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PROVA ORALE 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dell’ESAME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132856"/>
            <a:ext cx="7417122" cy="4969198"/>
          </a:xfrm>
        </p:spPr>
        <p:txBody>
          <a:bodyPr rtlCol="0">
            <a:normAutofit/>
          </a:bodyPr>
          <a:lstStyle/>
          <a:p>
            <a:pPr lvl="1"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Durata: 20-30 minuti circa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L’alunno porta la sua mappa</a:t>
            </a:r>
          </a:p>
          <a:p>
            <a:pPr lvl="2">
              <a:lnSpc>
                <a:spcPct val="110000"/>
              </a:lnSpc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 argomenti liberamente scelti</a:t>
            </a:r>
          </a:p>
          <a:p>
            <a:pPr lvl="2">
              <a:lnSpc>
                <a:spcPct val="110000"/>
              </a:lnSpc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organizzati in modo creativo e personale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Discorso interdisciplinare, collegamenti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può presentare un argomento (scienze, geografia…) </a:t>
            </a:r>
            <a:r>
              <a:rPr lang="it-IT" altLang="it-IT" sz="2400" b="1" dirty="0">
                <a:solidFill>
                  <a:srgbClr val="FF0000"/>
                </a:solidFill>
              </a:rPr>
              <a:t>in inglese o spagnolo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Spazio per domande dei docenti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 visione delle prove scritte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27150"/>
            <a:ext cx="6588125" cy="1281113"/>
          </a:xfrm>
        </p:spPr>
        <p:txBody>
          <a:bodyPr/>
          <a:lstStyle/>
          <a:p>
            <a:r>
              <a:rPr lang="it-IT" altLang="it-IT" dirty="0"/>
              <a:t>LA </a:t>
            </a:r>
            <a:r>
              <a:rPr lang="it-IT" altLang="it-IT" dirty="0" err="1"/>
              <a:t>famosA</a:t>
            </a:r>
            <a:r>
              <a:rPr lang="it-IT" altLang="it-IT" dirty="0"/>
              <a:t> </a:t>
            </a:r>
            <a:r>
              <a:rPr lang="it-IT" altLang="it-IT" dirty="0" err="1"/>
              <a:t>mappA</a:t>
            </a:r>
            <a:r>
              <a:rPr lang="it-IT" altLang="it-IT" dirty="0"/>
              <a:t>…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E’ un “percorso” a scelta dell’alunno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Personale, importante, originale  e “ricco”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 evidenziare i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collegamenti 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 varie discipline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principali materie…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Magari quelle non ancora “esplorate” dalle prove scritte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Senza “forzature” o «scalate sugli specchi…»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Mappa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un aiuto per la memoria e la parola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Essenziale e schematica, ma da portare in sede di esame</a:t>
            </a:r>
          </a:p>
        </p:txBody>
      </p:sp>
      <p:pic>
        <p:nvPicPr>
          <p:cNvPr id="35844" name="Picture 13" descr="ANd9GcQtB9gcTpsuZuXmQn533Tlr1inzWbQJaj3I5bZaQGbn6fRcQv8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arrivare alla mappa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it-IT" dirty="0"/>
              <a:t>L’</a:t>
            </a:r>
            <a:r>
              <a:rPr lang="it-IT" b="1" dirty="0">
                <a:solidFill>
                  <a:srgbClr val="FF0000"/>
                </a:solidFill>
              </a:rPr>
              <a:t>unica traccia </a:t>
            </a:r>
            <a:r>
              <a:rPr lang="it-IT" dirty="0"/>
              <a:t>va concordata con largo anticipo con il tutor </a:t>
            </a:r>
          </a:p>
          <a:p>
            <a:pPr lvl="1" fontAlgn="base"/>
            <a:r>
              <a:rPr lang="it-IT" sz="1800" dirty="0"/>
              <a:t>Per poter ricevere la supervisione dei docenti</a:t>
            </a:r>
          </a:p>
          <a:p>
            <a:pPr lvl="1" fontAlgn="base"/>
            <a:r>
              <a:rPr lang="it-IT" sz="1800" dirty="0"/>
              <a:t>Evitare di inserire argomenti non svolti in classe…</a:t>
            </a:r>
          </a:p>
          <a:p>
            <a:pPr fontAlgn="base"/>
            <a:r>
              <a:rPr lang="it-IT" dirty="0"/>
              <a:t>I tutor di 3a spiegano come organizzare la mappa...  (foglio o </a:t>
            </a:r>
            <a:r>
              <a:rPr lang="it-IT" dirty="0" err="1"/>
              <a:t>tablet</a:t>
            </a:r>
            <a:r>
              <a:rPr lang="it-IT" dirty="0"/>
              <a:t>…)</a:t>
            </a:r>
          </a:p>
          <a:p>
            <a:pPr fontAlgn="base"/>
            <a:r>
              <a:rPr lang="it-IT" dirty="0"/>
              <a:t>I docenti preparano il </a:t>
            </a:r>
            <a:r>
              <a:rPr lang="it-IT" b="1" dirty="0"/>
              <a:t>programma </a:t>
            </a:r>
            <a:r>
              <a:rPr lang="it-IT" dirty="0"/>
              <a:t>di quanto svolto </a:t>
            </a:r>
            <a:r>
              <a:rPr lang="it-IT" dirty="0">
                <a:solidFill>
                  <a:srgbClr val="FF0000"/>
                </a:solidFill>
              </a:rPr>
              <a:t>entro aprile </a:t>
            </a:r>
          </a:p>
          <a:p>
            <a:pPr fontAlgn="base"/>
            <a:r>
              <a:rPr lang="it-IT" dirty="0"/>
              <a:t>Entro </a:t>
            </a:r>
            <a:r>
              <a:rPr lang="it-IT" dirty="0">
                <a:solidFill>
                  <a:srgbClr val="FF0000"/>
                </a:solidFill>
              </a:rPr>
              <a:t>maggio</a:t>
            </a:r>
            <a:r>
              <a:rPr lang="it-IT" dirty="0"/>
              <a:t> verrà fornito un elenco di argomenti fondamentali (che devono essere affrontati nel  proprio percorso)</a:t>
            </a:r>
          </a:p>
          <a:p>
            <a:pPr lvl="1" fontAlgn="base"/>
            <a:r>
              <a:rPr lang="it-IT" dirty="0"/>
              <a:t>4 o 5 per ogni disciplina, desunti dal </a:t>
            </a:r>
            <a:r>
              <a:rPr lang="it-IT" b="1" dirty="0"/>
              <a:t>programma </a:t>
            </a:r>
          </a:p>
          <a:p>
            <a:pPr fontAlgn="base"/>
            <a:r>
              <a:rPr lang="it-IT" dirty="0"/>
              <a:t>Possono utilizzare </a:t>
            </a:r>
            <a:r>
              <a:rPr lang="it-IT" dirty="0" err="1"/>
              <a:t>Powerpoint</a:t>
            </a:r>
            <a:r>
              <a:rPr lang="it-IT" dirty="0"/>
              <a:t> purché il </a:t>
            </a:r>
            <a:r>
              <a:rPr lang="it-IT" dirty="0" err="1"/>
              <a:t>ppt</a:t>
            </a:r>
            <a:r>
              <a:rPr lang="it-IT" dirty="0"/>
              <a:t> sia snello e coerente</a:t>
            </a:r>
          </a:p>
          <a:p>
            <a:pPr fontAlgn="base"/>
            <a:r>
              <a:rPr lang="it-IT" dirty="0"/>
              <a:t>La presentazione personale non pregiudica le domande dei vari docenti sugli argomenti indicati (e presenti nei programmi),</a:t>
            </a:r>
          </a:p>
          <a:p>
            <a:endParaRPr lang="it-IT" dirty="0"/>
          </a:p>
        </p:txBody>
      </p:sp>
      <p:pic>
        <p:nvPicPr>
          <p:cNvPr id="6656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58119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46466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Mappe… tanti esempi</a:t>
            </a:r>
          </a:p>
        </p:txBody>
      </p:sp>
      <p:pic>
        <p:nvPicPr>
          <p:cNvPr id="163844" name="Picture 4" descr="ANd9GcR046JCmL0LK0RLCZGamk-sIfa5gteUA-rt8JGA3lxUR55yP_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84313"/>
            <a:ext cx="52927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5" descr="ANd9GcQec8UMxtnD8NguXh9o7tt0lZZuhCFrKDNwB7YEURZ9nDmBCG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905000"/>
            <a:ext cx="3814762" cy="31924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6" name="Picture 6" descr="ANd9GcQE-9I9Kg-WbpPDV6oD2083RfLmziHdOan8gYODs85o9V2POcik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17938"/>
            <a:ext cx="5292725" cy="30400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VOTO FINALE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È dato dalla </a:t>
            </a:r>
            <a:r>
              <a:rPr lang="it-IT" altLang="it-IT" b="1">
                <a:solidFill>
                  <a:schemeClr val="tx1">
                    <a:lumMod val="85000"/>
                    <a:lumOff val="15000"/>
                  </a:schemeClr>
                </a:solidFill>
              </a:rPr>
              <a:t>media aritmetica </a:t>
            </a:r>
            <a:br>
              <a:rPr lang="it-IT" altLang="it-IT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dei voti ottenuti: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>
                <a:solidFill>
                  <a:srgbClr val="376092"/>
                </a:solidFill>
              </a:rPr>
              <a:t>Giudizio di Ammissione/Idoneità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>
                <a:solidFill>
                  <a:srgbClr val="376092"/>
                </a:solidFill>
              </a:rPr>
              <a:t>Prova d’Italiano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>
                <a:solidFill>
                  <a:srgbClr val="376092"/>
                </a:solidFill>
              </a:rPr>
              <a:t>Prova di Matematica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>
                <a:solidFill>
                  <a:srgbClr val="376092"/>
                </a:solidFill>
              </a:rPr>
              <a:t>Prova di Lingua Inglese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>
                <a:solidFill>
                  <a:srgbClr val="376092"/>
                </a:solidFill>
              </a:rPr>
              <a:t>Prova di Lingua Spagnola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>
                <a:solidFill>
                  <a:srgbClr val="376092"/>
                </a:solidFill>
              </a:rPr>
              <a:t>Prova INVALSI (Italiano e Matematica)</a:t>
            </a:r>
          </a:p>
          <a:p>
            <a:pPr marL="990600" lvl="1" indent="-5334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 u="sng">
                <a:solidFill>
                  <a:srgbClr val="376092"/>
                </a:solidFill>
              </a:rPr>
              <a:t>Prova </a:t>
            </a:r>
            <a:r>
              <a:rPr lang="it-IT" altLang="it-IT" b="1" u="sng">
                <a:solidFill>
                  <a:srgbClr val="376092"/>
                </a:solidFill>
              </a:rPr>
              <a:t>orale</a:t>
            </a:r>
            <a:r>
              <a:rPr lang="it-IT" altLang="it-IT">
                <a:solidFill>
                  <a:srgbClr val="376092"/>
                </a:solidFill>
              </a:rPr>
              <a:t>… in pratica è solo 1/7</a:t>
            </a:r>
            <a:endParaRPr lang="it-IT" altLang="it-IT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892" name="Picture 6" descr="ANd9GcSFQ57vs7uciYcvUKkZJoRnsG4GyDDyCIWeRuSsFQHGP0-c5LzO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36750"/>
            <a:ext cx="2238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1258888" y="584200"/>
            <a:ext cx="6589712" cy="1281113"/>
          </a:xfrm>
        </p:spPr>
        <p:txBody>
          <a:bodyPr/>
          <a:lstStyle/>
          <a:p>
            <a:r>
              <a:rPr lang="it-IT" altLang="it-IT"/>
              <a:t>Cominciamo dalle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1619250" y="1990725"/>
            <a:ext cx="6592888" cy="3778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Orientamento: atto finale…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Tutte le famiglie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sono già registrate…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000" b="1" dirty="0">
                <a:solidFill>
                  <a:srgbClr val="FF0000"/>
                </a:solidFill>
              </a:rPr>
              <a:t>Vero?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Avete già completato l’iscrizione?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Qualcuno ha faticato nel 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trovare il codice 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meccanografico della scuola?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C’è tempo </a:t>
            </a:r>
            <a:r>
              <a:rPr lang="it-IT" altLang="it-IT" dirty="0">
                <a:solidFill>
                  <a:srgbClr val="FF0000"/>
                </a:solidFill>
              </a:rPr>
              <a:t>fino al </a:t>
            </a:r>
            <a:r>
              <a:rPr lang="it-IT" altLang="it-IT" b="1" dirty="0">
                <a:solidFill>
                  <a:srgbClr val="FF0000"/>
                </a:solidFill>
              </a:rPr>
              <a:t>6 febbraio!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Ok, andiamo avanti</a:t>
            </a:r>
          </a:p>
        </p:txBody>
      </p:sp>
      <p:pic>
        <p:nvPicPr>
          <p:cNvPr id="21508" name="Picture 8" descr="https://encrypted-tbn0.gstatic.com/images?q=tbn:ANd9GcQX8_vOFq3XUmOQI7rd6FBo8WSxKIxPzcYidUt0DFHHqTG0Z_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71463"/>
            <a:ext cx="32400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300413"/>
            <a:ext cx="28209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vale 1"/>
          <p:cNvSpPr>
            <a:spLocks noChangeArrowheads="1"/>
          </p:cNvSpPr>
          <p:nvPr/>
        </p:nvSpPr>
        <p:spPr bwMode="auto">
          <a:xfrm>
            <a:off x="6804025" y="5516563"/>
            <a:ext cx="1223963" cy="504825"/>
          </a:xfrm>
          <a:prstGeom prst="ellipse">
            <a:avLst/>
          </a:prstGeom>
          <a:solidFill>
            <a:srgbClr val="FFC58D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SzPct val="90000"/>
              <a:buFont typeface="Monotype Sorts" pitchFamily="2" charset="2"/>
              <a:buChar char="4"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E’ </a:t>
            </a:r>
            <a:r>
              <a:rPr lang="it-IT" altLang="it-IT" dirty="0">
                <a:solidFill>
                  <a:srgbClr val="FF0000"/>
                </a:solidFill>
              </a:rPr>
              <a:t>SOLO </a:t>
            </a:r>
            <a:r>
              <a:rPr lang="it-IT" altLang="it-IT" dirty="0"/>
              <a:t>il voto dell’ESAME!!!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voto di ammissione </a:t>
            </a:r>
            <a:r>
              <a:rPr lang="it-IT" altLang="it-IT" sz="3200" dirty="0">
                <a:solidFill>
                  <a:srgbClr val="FF0000"/>
                </a:solidFill>
              </a:rPr>
              <a:t>è una media </a:t>
            </a: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(che tiene conto del triennio ma </a:t>
            </a:r>
            <a:r>
              <a:rPr lang="it-IT" alt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soprattutto</a:t>
            </a: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dell'ultimo anno)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dimentichiamo che in pagella non possono figurare i 5 ma la media viene fatta sui voti reali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voto finale </a:t>
            </a:r>
            <a:r>
              <a:rPr lang="it-IT" alt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basa molto sugli scritti</a:t>
            </a:r>
            <a:r>
              <a:rPr lang="it-IT" alt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 (5/7!)</a:t>
            </a:r>
          </a:p>
        </p:txBody>
      </p:sp>
      <p:sp>
        <p:nvSpPr>
          <p:cNvPr id="38916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SzPct val="90000"/>
              <a:buFont typeface="Monotype Sorts" pitchFamily="2" charset="2"/>
              <a:buChar char="4"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SzPct val="90000"/>
              <a:buFont typeface="Monotype Sorts" pitchFamily="2" charset="2"/>
              <a:buChar char="4"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8" name="Picture 11" descr="ANd9GcQMJxat6eaNpVyCrywXtTZ7QBH1CPlQq6WzYmmunyKUAOI-2WBy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Risultati immagini per lettera po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92" y="4365104"/>
            <a:ext cx="2353791" cy="23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Per chi ha una certificazione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IT" sz="2800" dirty="0"/>
              <a:t>Continua ad usare </a:t>
            </a:r>
          </a:p>
          <a:p>
            <a:pPr lvl="1"/>
            <a:r>
              <a:rPr lang="it-IT" altLang="it-IT" sz="2000" dirty="0"/>
              <a:t>Strumenti compensativi e dispensativi</a:t>
            </a:r>
          </a:p>
          <a:p>
            <a:pPr lvl="1"/>
            <a:r>
              <a:rPr lang="it-IT" altLang="it-IT" sz="2000" dirty="0"/>
              <a:t>Per tutte le prove (scritte-orali)</a:t>
            </a:r>
          </a:p>
          <a:p>
            <a:pPr lvl="1"/>
            <a:r>
              <a:rPr lang="it-IT" altLang="it-IT" sz="2000" dirty="0"/>
              <a:t>Come durante l’anno</a:t>
            </a:r>
          </a:p>
          <a:p>
            <a:r>
              <a:rPr lang="it-IT" altLang="it-IT" sz="2800" dirty="0"/>
              <a:t>Per la prova INVALSI</a:t>
            </a:r>
          </a:p>
          <a:p>
            <a:pPr lvl="1"/>
            <a:r>
              <a:rPr lang="it-IT" altLang="it-IT" sz="2000" dirty="0"/>
              <a:t>Ci si attiene alla circolare ministeriale</a:t>
            </a:r>
          </a:p>
          <a:p>
            <a:r>
              <a:rPr lang="it-IT" altLang="it-IT" sz="2400" dirty="0"/>
              <a:t>A maggio si riceve una comunicazione del CDC</a:t>
            </a:r>
          </a:p>
        </p:txBody>
      </p:sp>
      <p:pic>
        <p:nvPicPr>
          <p:cNvPr id="39940" name="Picture 5" descr="http://www.scuolanobel.it/wp-content/uploads/2015/05/bes_d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1188"/>
            <a:ext cx="1905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Altri dettagli</a:t>
            </a: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400" b="1" dirty="0"/>
              <a:t>Il giorno della prima prova scritta…</a:t>
            </a:r>
          </a:p>
          <a:p>
            <a:pPr lvl="1"/>
            <a:r>
              <a:rPr lang="it-IT" altLang="it-IT" sz="1800" dirty="0"/>
              <a:t>Viene estratta dagli alunni </a:t>
            </a:r>
            <a:r>
              <a:rPr lang="it-IT" altLang="it-IT" sz="1800" b="1" dirty="0"/>
              <a:t>una lettera </a:t>
            </a:r>
            <a:r>
              <a:rPr lang="it-IT" altLang="it-IT" sz="1800" dirty="0"/>
              <a:t>dell’alfabeto</a:t>
            </a:r>
          </a:p>
          <a:p>
            <a:pPr lvl="1"/>
            <a:r>
              <a:rPr lang="it-IT" altLang="it-IT" sz="1800" dirty="0"/>
              <a:t>L’ordine alfabetico degli orali inizierà da quella lettera…</a:t>
            </a:r>
          </a:p>
          <a:p>
            <a:r>
              <a:rPr lang="it-IT" altLang="it-IT" sz="2400" b="1" dirty="0"/>
              <a:t>A fine aprile sarà quindi disponibile il programma d’esame </a:t>
            </a:r>
          </a:p>
          <a:p>
            <a:pPr lvl="1"/>
            <a:r>
              <a:rPr lang="it-IT" altLang="it-IT" sz="1800" dirty="0"/>
              <a:t>Elaborato dai docenti in base al lavoro scolastico effettivamente svolto</a:t>
            </a:r>
          </a:p>
          <a:p>
            <a:pPr lvl="1"/>
            <a:r>
              <a:rPr lang="it-IT" altLang="it-IT" sz="1800" dirty="0"/>
              <a:t>(potete già consultare quelli degli anni scorsi…)</a:t>
            </a:r>
          </a:p>
        </p:txBody>
      </p:sp>
      <p:pic>
        <p:nvPicPr>
          <p:cNvPr id="40964" name="Picture 2" descr="https://encrypted-tbn3.gstatic.com/images?q=tbn:ANd9GcRD3Aj9xHrJBQCpKRPhjv0XY4-4bC__5Dem0_16jENWKeVPIm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06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CERTIFICAZIONE DELLE </a:t>
            </a:r>
            <a:r>
              <a:rPr lang="it-IT" altLang="it-IT" b="1"/>
              <a:t>COMPETENZE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fine esami verrà elaborato dai docenti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competenze 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acquisite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sulla base dei risultati dell’anno scolastico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di quanto emerso in sede di esame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 non solo </a:t>
            </a:r>
            <a:r>
              <a:rPr lang="it-IT" alt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conoscenze 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(già evidenziate con le pagelle) ma il </a:t>
            </a:r>
            <a:r>
              <a:rPr lang="it-IT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saper fare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qualcosa</a:t>
            </a:r>
            <a:b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le conoscenze possedute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potete consultare sul nostro Curricolo Verticale</a:t>
            </a:r>
          </a:p>
        </p:txBody>
      </p:sp>
      <p:pic>
        <p:nvPicPr>
          <p:cNvPr id="10" name="Picture 4" descr="http://t1.gstatic.com/images?q=tbn:ANd9GcQhqiFA313Vv0nnNQXF5_es_AiPi2jbmPwQHS1KFbyKfX2Xwh9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62">
            <a:off x="7269163" y="1543050"/>
            <a:ext cx="15700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CALENDARIO </a:t>
            </a:r>
            <a:r>
              <a:rPr lang="it-IT" altLang="it-IT" i="1"/>
              <a:t>provvisorio</a:t>
            </a:r>
            <a:r>
              <a:rPr lang="it-IT" altLang="it-IT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PROVE SCRITTE: a giugno,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12…(ma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sicuro)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Dipende anche dal Presidente/Commissario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Giovedì 15 giugno: prova </a:t>
            </a:r>
            <a:r>
              <a:rPr lang="it-IT" altLang="it-IT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Invalsi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dopo inizieranno le PROVE ORALI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Solitamente 6-7 alunni al giorno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Primi di luglio: consegna dei documenti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Attestato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per il diploma servono 1-2 anni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Certificazione delle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competenze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gli altri documenti della Segreteria: tutto da portare alla scuola superiore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1422400" y="476250"/>
            <a:ext cx="76327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parole </a:t>
            </a:r>
            <a:r>
              <a:rPr lang="it-IT" alt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sullE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MARISTIADI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martedì 30 maggio 2017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altLang="it-IT" dirty="0"/>
              <a:t>La meta: Roma – occasione unica del bicentenario</a:t>
            </a:r>
          </a:p>
          <a:p>
            <a:r>
              <a:rPr lang="it-IT" altLang="it-IT" dirty="0"/>
              <a:t>Partenza il 29 (mattina) e ritorno il 31 (sera) – viaggio in TRENO</a:t>
            </a:r>
          </a:p>
          <a:p>
            <a:r>
              <a:rPr lang="it-IT" altLang="it-IT" dirty="0"/>
              <a:t>E’ l’incontro di tutte le scuole mariste in Italia</a:t>
            </a:r>
          </a:p>
          <a:p>
            <a:pPr lvl="1"/>
            <a:r>
              <a:rPr lang="it-IT" altLang="it-IT" dirty="0"/>
              <a:t>Le «gare» sono il pretesto per lo stare insieme</a:t>
            </a:r>
          </a:p>
          <a:p>
            <a:r>
              <a:rPr lang="it-IT" altLang="it-IT" dirty="0"/>
              <a:t>Per gli alunni di «</a:t>
            </a:r>
            <a:r>
              <a:rPr lang="it-IT" altLang="it-IT" b="1" dirty="0"/>
              <a:t>terza</a:t>
            </a:r>
            <a:r>
              <a:rPr lang="it-IT" altLang="it-IT" dirty="0"/>
              <a:t>» e… per gli altri (stiamo verificando)</a:t>
            </a:r>
          </a:p>
          <a:p>
            <a:pPr lvl="1"/>
            <a:r>
              <a:rPr lang="it-IT" altLang="it-IT" dirty="0"/>
              <a:t>La partecipazione deve essere anche una </a:t>
            </a:r>
            <a:r>
              <a:rPr lang="it-IT" altLang="it-IT" b="1" dirty="0"/>
              <a:t>conquista personale</a:t>
            </a:r>
          </a:p>
          <a:p>
            <a:pPr lvl="1"/>
            <a:r>
              <a:rPr lang="it-IT" altLang="it-IT" b="1" dirty="0"/>
              <a:t>Che dipende </a:t>
            </a:r>
            <a:r>
              <a:rPr lang="it-IT" altLang="it-IT" dirty="0"/>
              <a:t>dal comportamento, l’impegno… e ricordiamo che il 7 in condotta pregiudica la partecipazione e che per gli 8 i docenti si riservano la scelta)</a:t>
            </a:r>
          </a:p>
          <a:p>
            <a:pPr lvl="1"/>
            <a:r>
              <a:rPr lang="it-IT" altLang="it-IT" dirty="0"/>
              <a:t>Intanto, considerando il questionario, il numero è promettente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Proposta del campo estivo</a:t>
            </a: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1403350" y="2133600"/>
            <a:ext cx="3816350" cy="3778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Stiamo pensando alla proposta…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Nella casa di marista di 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Entracque – CN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gli animatori, i fratelli, i ragazzi di Genova…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un’esperienza speciale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it-IT" alt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132" name="Picture 5" descr="http://3.bp.blogspot.com/77_lV9VTW2iD_WemTJqGl9TdymxD0-o9Td5whDWTFEY=w248-h185-p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4385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 per finire…?</a:t>
            </a:r>
          </a:p>
        </p:txBody>
      </p:sp>
      <p:pic>
        <p:nvPicPr>
          <p:cNvPr id="9" name="Picture 2" descr="http://blog.anlaidslazio.it/wp-content/uploads/2010/07/Estat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852738"/>
            <a:ext cx="403383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9" name="Picture 7" descr="ANd9GcQElfHMU920VpaIuVnRfqdYzDjZxXqCNj8lsKf0aqVXFzUZBm6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482441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SzPct val="90000"/>
              <a:buFont typeface="Monotype Sorts" pitchFamily="2" charset="2"/>
              <a:buChar char="4"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SzPct val="90000"/>
              <a:buFont typeface="Monotype Sorts" pitchFamily="2" charset="2"/>
              <a:buChar char="4"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1805" name="Picture 13" descr="ANd9GcRaCpvCensG0UCOTWA3DleiVTqXvnVRJrO8TuTtaUu6vVo55smz0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Gli esami non finiscono mai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7913" y="1773238"/>
            <a:ext cx="7772400" cy="4835525"/>
          </a:xfrm>
        </p:spPr>
        <p:txBody>
          <a:bodyPr/>
          <a:lstStyle/>
          <a:p>
            <a:r>
              <a:rPr lang="it-IT" altLang="it-IT" dirty="0"/>
              <a:t>Esami di III media 2016-17</a:t>
            </a:r>
          </a:p>
          <a:p>
            <a:r>
              <a:rPr lang="it-IT" altLang="it-IT" dirty="0"/>
              <a:t>E’ il primo esame </a:t>
            </a:r>
            <a:r>
              <a:rPr lang="it-IT" altLang="it-IT" b="1" dirty="0"/>
              <a:t>serio</a:t>
            </a:r>
            <a:br>
              <a:rPr lang="it-IT" altLang="it-IT" dirty="0"/>
            </a:br>
            <a:r>
              <a:rPr lang="it-IT" altLang="it-IT" dirty="0"/>
              <a:t>che i nostri ragazzi affrontano</a:t>
            </a:r>
          </a:p>
          <a:p>
            <a:pPr lvl="1"/>
            <a:r>
              <a:rPr lang="it-IT" altLang="it-IT" dirty="0"/>
              <a:t>Un tempo c’era quello di 5° elementare</a:t>
            </a:r>
          </a:p>
          <a:p>
            <a:pPr lvl="1"/>
            <a:r>
              <a:rPr lang="it-IT" altLang="it-IT" dirty="0"/>
              <a:t>E prima ancora … quello di 2°</a:t>
            </a:r>
          </a:p>
          <a:p>
            <a:r>
              <a:rPr lang="it-IT" altLang="it-IT" dirty="0"/>
              <a:t>Utilità/necessità degli esami?</a:t>
            </a:r>
          </a:p>
          <a:p>
            <a:r>
              <a:rPr lang="it-IT" altLang="it-IT" dirty="0"/>
              <a:t>Ma è la vita stessa che ci mette alla prova…</a:t>
            </a:r>
          </a:p>
          <a:p>
            <a:pPr lvl="1"/>
            <a:r>
              <a:rPr lang="it-IT" altLang="it-IT" dirty="0"/>
              <a:t>E ci aiuta a conoscere meglio noi stessi</a:t>
            </a:r>
          </a:p>
          <a:p>
            <a:r>
              <a:rPr lang="it-IT" altLang="it-IT" dirty="0"/>
              <a:t>Sapendo che dal prossimo anno… ricambia tutto </a:t>
            </a:r>
            <a:r>
              <a:rPr lang="it-IT" altLang="it-IT" dirty="0">
                <a:sym typeface="Wingdings" panose="05000000000000000000" pitchFamily="2" charset="2"/>
              </a:rPr>
              <a:t></a:t>
            </a:r>
            <a:endParaRPr lang="it-IT" altLang="it-IT" dirty="0"/>
          </a:p>
        </p:txBody>
      </p:sp>
      <p:pic>
        <p:nvPicPr>
          <p:cNvPr id="22532" name="Picture 5" descr="ANd9GcTOdX8af-pJEGO7g7N1SyhUMclFsvVv8zYtMVSj4mjrOZgTZYJQ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98613"/>
            <a:ext cx="29210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769" y="496639"/>
            <a:ext cx="3045719" cy="2284289"/>
          </a:xfrm>
          <a:prstGeom prst="rect">
            <a:avLst/>
          </a:prstGeom>
        </p:spPr>
      </p:pic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Come </a:t>
            </a:r>
            <a:r>
              <a:rPr lang="it-IT" altLang="it-IT" i="1" dirty="0"/>
              <a:t>funzionano</a:t>
            </a:r>
            <a:br>
              <a:rPr lang="it-IT" altLang="it-IT" i="1" dirty="0"/>
            </a:br>
            <a:r>
              <a:rPr lang="it-IT" altLang="it-IT" dirty="0"/>
              <a:t>gli esami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Prove di lingue in 2 </a:t>
            </a:r>
            <a:r>
              <a:rPr lang="it-IT" altLang="it-IT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giorni separati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garantire una preparazione migliore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meno confusione «linguistica»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600" b="1" dirty="0">
                <a:solidFill>
                  <a:srgbClr val="FF0000"/>
                </a:solidFill>
              </a:rPr>
              <a:t>Esame orale</a:t>
            </a:r>
            <a:r>
              <a:rPr lang="it-IT" alt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 </a:t>
            </a:r>
            <a:r>
              <a:rPr lang="it-IT" altLang="it-IT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</a:t>
            </a:r>
            <a:r>
              <a:rPr lang="it-IT" altLang="it-IT" sz="2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mappa</a:t>
            </a:r>
            <a:r>
              <a:rPr lang="it-IT" altLang="it-IT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personale</a:t>
            </a:r>
            <a:endParaRPr lang="it-IT" altLang="it-IT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Legata ai contenuti affrontati in classe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Prendendo spunto dalle UDA, le iniziative, il tema, la vita concreta</a:t>
            </a:r>
          </a:p>
          <a:p>
            <a:pPr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portano anche i lavori di tecnica, i disegni, lo strumento musicale…</a:t>
            </a:r>
          </a:p>
        </p:txBody>
      </p:sp>
      <p:sp>
        <p:nvSpPr>
          <p:cNvPr id="23556" name="Rettangolo 1"/>
          <p:cNvSpPr>
            <a:spLocks noChangeArrowheads="1"/>
          </p:cNvSpPr>
          <p:nvPr/>
        </p:nvSpPr>
        <p:spPr bwMode="auto">
          <a:xfrm>
            <a:off x="3707904" y="3068960"/>
            <a:ext cx="3096493" cy="503238"/>
          </a:xfrm>
          <a:prstGeom prst="rect">
            <a:avLst/>
          </a:prstGeom>
          <a:solidFill>
            <a:srgbClr val="99FF33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SzPct val="90000"/>
              <a:buFont typeface="Monotype Sorts" pitchFamily="2" charset="2"/>
              <a:buChar char="4"/>
            </a:pPr>
            <a:endParaRPr lang="it-IT" altLang="it-IT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1 tappa:  ammissione</a:t>
            </a:r>
            <a:br>
              <a:rPr lang="it-IT" altLang="it-IT" dirty="0"/>
            </a:br>
            <a:r>
              <a:rPr lang="it-IT" altLang="it-IT" dirty="0"/>
              <a:t> all’esame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Giusto, bisogna prima arrivarci…</a:t>
            </a:r>
          </a:p>
          <a:p>
            <a:r>
              <a:rPr lang="it-IT" altLang="it-IT" dirty="0"/>
              <a:t>Non </a:t>
            </a:r>
            <a:r>
              <a:rPr lang="it-IT" altLang="it-IT" b="1" u="sng" dirty="0"/>
              <a:t>devono</a:t>
            </a:r>
            <a:r>
              <a:rPr lang="it-IT" altLang="it-IT" dirty="0"/>
              <a:t> esserci insufficienze…</a:t>
            </a:r>
          </a:p>
          <a:p>
            <a:r>
              <a:rPr lang="it-IT" altLang="it-IT" dirty="0"/>
              <a:t>Il VOTO DI AMMISSIONE/idoneità è stabilito dal Consiglio di classe</a:t>
            </a:r>
          </a:p>
          <a:p>
            <a:pPr lvl="1"/>
            <a:r>
              <a:rPr lang="it-IT" altLang="it-IT" dirty="0"/>
              <a:t>considerando il percorso scolastico </a:t>
            </a:r>
            <a:r>
              <a:rPr lang="it-IT" altLang="it-IT" b="1" dirty="0"/>
              <a:t>complessivo </a:t>
            </a:r>
            <a:r>
              <a:rPr lang="it-IT" altLang="it-IT" dirty="0"/>
              <a:t>compiuto dall’allievo nella scuola</a:t>
            </a:r>
          </a:p>
          <a:p>
            <a:pPr lvl="1"/>
            <a:r>
              <a:rPr lang="it-IT" altLang="it-IT" dirty="0"/>
              <a:t>È dato dalla </a:t>
            </a:r>
            <a:r>
              <a:rPr lang="it-IT" altLang="it-IT" b="1" dirty="0"/>
              <a:t>media</a:t>
            </a:r>
            <a:r>
              <a:rPr lang="it-IT" altLang="it-IT" dirty="0"/>
              <a:t> dei voti della pagella (considerando eventuali insufficienze)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32656"/>
            <a:ext cx="3278113" cy="254485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 come faccio </a:t>
            </a:r>
            <a:br>
              <a:rPr lang="it-IT" altLang="it-IT" dirty="0"/>
            </a:br>
            <a:r>
              <a:rPr lang="it-IT" altLang="it-IT" dirty="0"/>
              <a:t>a conoscerlo?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giugno i docenti stabiliscono il voto di ammissione…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eventuale arrotondamento di 0,5 </a:t>
            </a: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≈</a:t>
            </a: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altLang="it-I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relazione al triennio </a:t>
            </a: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(comportamento, voto di religione, partecipazione attiva al PAT..)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</a:t>
            </a:r>
            <a:r>
              <a:rPr lang="it-IT" altLang="it-IT" sz="3200" b="1" dirty="0">
                <a:solidFill>
                  <a:srgbClr val="FF0000"/>
                </a:solidFill>
              </a:rPr>
              <a:t>nella pagella del 2° quadrimestre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 si riceve </a:t>
            </a:r>
            <a:r>
              <a:rPr lang="it-IT" altLang="it-I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 </a:t>
            </a: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dell’esame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Ovviamente anche on-line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Attenzione: NON è automaticamente </a:t>
            </a:r>
            <a:b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… voto finale dell’esame!</a:t>
            </a:r>
          </a:p>
        </p:txBody>
      </p:sp>
      <p:pic>
        <p:nvPicPr>
          <p:cNvPr id="25604" name="Picture 5" descr="ANd9GcSxW-VNEdT1GcBxzNNXv_WGiRYJdR_9KSwbCM121K5cIU3DVv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Abbiamo anche </a:t>
            </a:r>
            <a:br>
              <a:rPr lang="it-IT" altLang="it-IT" dirty="0"/>
            </a:br>
            <a:r>
              <a:rPr lang="it-IT" altLang="it-IT" dirty="0"/>
              <a:t>un </a:t>
            </a:r>
            <a:r>
              <a:rPr lang="it-IT" altLang="it-IT" b="1" i="1" dirty="0"/>
              <a:t>Presidente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181603"/>
            <a:ext cx="6592888" cy="3776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docente 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della scuola statale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Assegnato dal MIUR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 verifica </a:t>
            </a: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corretta applicazione 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delle norme e delle regole degli esami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Partecipa </a:t>
            </a: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membro della commissione 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anche in merito alla valutazione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E’ presente, ascolta, valuta…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garanzia in più... di buon funzionamento</a:t>
            </a:r>
          </a:p>
        </p:txBody>
      </p:sp>
      <p:pic>
        <p:nvPicPr>
          <p:cNvPr id="26628" name="Picture 5" descr="ANd9GcQwtRfieyYsLn_slUbgB9qrBh1dD6uX4QBO1EA1rXdfJpNuHMCe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7084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38188"/>
            <a:ext cx="76327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SI SVOLGE</a:t>
            </a:r>
            <a:b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questo ESAME?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Si inizia con le 4 prove </a:t>
            </a:r>
            <a:r>
              <a:rPr lang="it-IT" altLang="it-IT" b="1" dirty="0"/>
              <a:t>scritte</a:t>
            </a:r>
          </a:p>
          <a:p>
            <a:pPr lvl="1"/>
            <a:r>
              <a:rPr lang="it-IT" altLang="it-IT" b="1" dirty="0"/>
              <a:t>Italiano, matematica, inglese e spagnolo</a:t>
            </a:r>
          </a:p>
          <a:p>
            <a:r>
              <a:rPr lang="it-IT" altLang="it-IT" dirty="0"/>
              <a:t>La prova nazionale INVALSI</a:t>
            </a:r>
          </a:p>
          <a:p>
            <a:pPr lvl="1"/>
            <a:r>
              <a:rPr lang="it-IT" altLang="it-IT" dirty="0"/>
              <a:t>Unica data certa: </a:t>
            </a:r>
            <a:r>
              <a:rPr lang="it-IT" altLang="it-IT" dirty="0">
                <a:solidFill>
                  <a:srgbClr val="FF0000"/>
                </a:solidFill>
              </a:rPr>
              <a:t>giovedì 15 giugno 2017</a:t>
            </a:r>
          </a:p>
          <a:p>
            <a:r>
              <a:rPr lang="it-IT" altLang="it-IT" dirty="0"/>
              <a:t>La prova </a:t>
            </a:r>
            <a:r>
              <a:rPr lang="it-IT" altLang="it-IT" b="1" dirty="0"/>
              <a:t>orale </a:t>
            </a:r>
            <a:r>
              <a:rPr lang="it-IT" altLang="it-IT" dirty="0"/>
              <a:t>(dopo l’Invalsi)</a:t>
            </a:r>
          </a:p>
          <a:p>
            <a:pPr lvl="1"/>
            <a:r>
              <a:rPr lang="it-IT" altLang="it-IT" dirty="0"/>
              <a:t>Insomma, un giochetto da ragazzi</a:t>
            </a:r>
          </a:p>
          <a:p>
            <a:pPr lvl="1"/>
            <a:r>
              <a:rPr lang="it-IT" altLang="it-IT" dirty="0"/>
              <a:t>Che nemmeno alla ‘maturità’… </a:t>
            </a:r>
          </a:p>
          <a:p>
            <a:r>
              <a:rPr lang="it-IT" altLang="it-IT" dirty="0"/>
              <a:t>E che dal 2018 cambierà di nuovo, ma intanto…</a:t>
            </a:r>
          </a:p>
        </p:txBody>
      </p:sp>
      <p:pic>
        <p:nvPicPr>
          <p:cNvPr id="27652" name="Picture 4" descr="http://t1.gstatic.com/images?q=tbn:ANd9GcRWPgVMBo85Lz8FjZD2ORrk7qy5N8L5Nx3Fv7UOjyjPnqTe9kFKV_LUdrym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680">
            <a:off x="6659563" y="404813"/>
            <a:ext cx="21891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PROVA SCRITTA d’</a:t>
            </a:r>
            <a:r>
              <a:rPr lang="it-IT" altLang="it-IT" b="1"/>
              <a:t>ITALIANO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Vengono proposte </a:t>
            </a:r>
            <a:r>
              <a:rPr lang="it-IT" altLang="it-IT" sz="2800" b="1" i="1" dirty="0">
                <a:solidFill>
                  <a:srgbClr val="FF0000"/>
                </a:solidFill>
              </a:rPr>
              <a:t>tre terne </a:t>
            </a: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tracce: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le seguenti tipologie testuali</a:t>
            </a:r>
          </a:p>
          <a:p>
            <a:pPr marL="914400" lvl="1" indent="-4572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</a:t>
            </a:r>
            <a:r>
              <a:rPr lang="it-IT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narrazione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racconto, una pagina di diario, </a:t>
            </a:r>
            <a:b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lettera o una cronaca…;</a:t>
            </a:r>
          </a:p>
          <a:p>
            <a:pPr marL="914400" lvl="1" indent="-4572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testo espositivo o un testo </a:t>
            </a:r>
            <a:r>
              <a:rPr lang="it-IT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argomentativo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 </a:t>
            </a:r>
          </a:p>
          <a:p>
            <a:pPr marL="914400" lvl="1" indent="-457200" fontAlgn="auto">
              <a:spcAft>
                <a:spcPts val="0"/>
              </a:spcAft>
              <a:buFont typeface="Times New Roman" panose="02020603050405020304" pitchFamily="18" charset="0"/>
              <a:buAutoNum type="arabicPeriod"/>
              <a:defRPr/>
            </a:pP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</a:t>
            </a:r>
            <a:r>
              <a:rPr lang="it-IT" alt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relazione</a:t>
            </a:r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(su qualunque materia)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Durata: 4h (non si può uscire prima delle 2 ore)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Materiale necessario: dizionario della lingua italiana e/o dizionario dei sinonimi e dei contrari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alt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NIENTE penne cancellabili e correttori</a:t>
            </a:r>
            <a:r>
              <a:rPr lang="it-IT" alt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28676" name="Picture 2" descr="http://3.bp.blogspot.com/_9XIdII8ii9s/TU514YFBpYI/AAAAAAAAGJ0/x-Qgkhm3yuc/s1600/studente-esa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36688"/>
            <a:ext cx="14589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4635</TotalTime>
  <Words>1058</Words>
  <Application>Microsoft Office PowerPoint</Application>
  <PresentationFormat>Presentazione su schermo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Times New Roman</vt:lpstr>
      <vt:lpstr>Arial</vt:lpstr>
      <vt:lpstr>Century Gothic</vt:lpstr>
      <vt:lpstr>Wingdings 3</vt:lpstr>
      <vt:lpstr>Monotype Sorts</vt:lpstr>
      <vt:lpstr>Georgia</vt:lpstr>
      <vt:lpstr>Wingdings</vt:lpstr>
      <vt:lpstr>Raccolta</vt:lpstr>
      <vt:lpstr>Per la TERZA MEDIA due parole sugli Esami 2016-17 </vt:lpstr>
      <vt:lpstr>Cominciamo dalle</vt:lpstr>
      <vt:lpstr>Gli esami non finiscono mai</vt:lpstr>
      <vt:lpstr>Come funzionano gli esami</vt:lpstr>
      <vt:lpstr>1 tappa:  ammissione  all’esame</vt:lpstr>
      <vt:lpstr>E come faccio  a conoscerlo?</vt:lpstr>
      <vt:lpstr>Abbiamo anche  un Presidente</vt:lpstr>
      <vt:lpstr>COME SI SVOLGE questo ESAME?</vt:lpstr>
      <vt:lpstr>PROVA SCRITTA d’ITALIANO</vt:lpstr>
      <vt:lpstr>PROVA di MATEMATICA con elementi di scienze e tecnologia</vt:lpstr>
      <vt:lpstr>PROVE di LINGUE COMUNITARIE</vt:lpstr>
      <vt:lpstr>Prova INVALSI</vt:lpstr>
      <vt:lpstr>PROVA INVALSI d’ITALIANO</vt:lpstr>
      <vt:lpstr>PROVA INVALSI di MATEMATICA</vt:lpstr>
      <vt:lpstr>La PROVA ORALE  dell’ESAME</vt:lpstr>
      <vt:lpstr>LA famosA mappA… </vt:lpstr>
      <vt:lpstr>Come arrivare alla mappa</vt:lpstr>
      <vt:lpstr>Mappe… tanti esempi</vt:lpstr>
      <vt:lpstr>IL VOTO FINALE</vt:lpstr>
      <vt:lpstr>E’ SOLO il voto dell’ESAME!!!</vt:lpstr>
      <vt:lpstr>Per chi ha una certificazione</vt:lpstr>
      <vt:lpstr>Altri dettagli</vt:lpstr>
      <vt:lpstr>CERTIFICAZIONE DELLE COMPETENZE</vt:lpstr>
      <vt:lpstr>CALENDARIO provvisorio </vt:lpstr>
      <vt:lpstr>2 parole sullE MARISTIADI martedì 30 maggio 2017 </vt:lpstr>
      <vt:lpstr>Proposta del campo estivo</vt:lpstr>
      <vt:lpstr>E per finire…?</vt:lpstr>
    </vt:vector>
  </TitlesOfParts>
  <Company>FMS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Morfologia grammatica italiana</dc:title>
  <dc:creator>g&amp;b</dc:creator>
  <cp:keywords>grammatica morfologia</cp:keywords>
  <cp:lastModifiedBy>Direzione Cesano</cp:lastModifiedBy>
  <cp:revision>86</cp:revision>
  <cp:lastPrinted>2017-01-19T16:31:19Z</cp:lastPrinted>
  <dcterms:created xsi:type="dcterms:W3CDTF">1998-05-26T09:54:16Z</dcterms:created>
  <dcterms:modified xsi:type="dcterms:W3CDTF">2017-01-19T16:34:15Z</dcterms:modified>
</cp:coreProperties>
</file>