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62" r:id="rId4"/>
    <p:sldId id="258" r:id="rId5"/>
    <p:sldId id="261" r:id="rId6"/>
    <p:sldId id="263" r:id="rId7"/>
    <p:sldId id="264"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7AB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2" d="100"/>
          <a:sy n="112" d="100"/>
        </p:scale>
        <p:origin x="8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990F4B3-BE46-4286-8557-EB1EFE3523FD}" type="datetimeFigureOut">
              <a:rPr lang="it-IT" smtClean="0"/>
              <a:t>23/01/2017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100825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90F4B3-BE46-4286-8557-EB1EFE3523FD}" type="datetimeFigureOut">
              <a:rPr lang="it-IT" smtClean="0"/>
              <a:t>23/01/2017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348918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90F4B3-BE46-4286-8557-EB1EFE3523FD}" type="datetimeFigureOut">
              <a:rPr lang="it-IT" smtClean="0"/>
              <a:t>23/01/2017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11412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90F4B3-BE46-4286-8557-EB1EFE3523FD}" type="datetimeFigureOut">
              <a:rPr lang="it-IT" smtClean="0"/>
              <a:t>23/01/2017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387189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990F4B3-BE46-4286-8557-EB1EFE3523FD}" type="datetimeFigureOut">
              <a:rPr lang="it-IT" smtClean="0"/>
              <a:t>23/01/2017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406232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990F4B3-BE46-4286-8557-EB1EFE3523FD}" type="datetimeFigureOut">
              <a:rPr lang="it-IT" smtClean="0"/>
              <a:t>23/01/2017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264079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990F4B3-BE46-4286-8557-EB1EFE3523FD}" type="datetimeFigureOut">
              <a:rPr lang="it-IT" smtClean="0"/>
              <a:t>23/01/2017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11367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990F4B3-BE46-4286-8557-EB1EFE3523FD}" type="datetimeFigureOut">
              <a:rPr lang="it-IT" smtClean="0"/>
              <a:t>23/01/2017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13331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0F4B3-BE46-4286-8557-EB1EFE3523FD}" type="datetimeFigureOut">
              <a:rPr lang="it-IT" smtClean="0"/>
              <a:t>23/01/2017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366410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90F4B3-BE46-4286-8557-EB1EFE3523FD}" type="datetimeFigureOut">
              <a:rPr lang="it-IT" smtClean="0"/>
              <a:t>23/01/2017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428856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90F4B3-BE46-4286-8557-EB1EFE3523FD}" type="datetimeFigureOut">
              <a:rPr lang="it-IT" smtClean="0"/>
              <a:t>23/01/2017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C6CD54-48BD-4885-AEB0-9FEDCDA5FD87}" type="slidenum">
              <a:rPr lang="it-IT" smtClean="0"/>
              <a:t>‹N›</a:t>
            </a:fld>
            <a:endParaRPr lang="it-IT"/>
          </a:p>
        </p:txBody>
      </p:sp>
    </p:spTree>
    <p:extLst>
      <p:ext uri="{BB962C8B-B14F-4D97-AF65-F5344CB8AC3E}">
        <p14:creationId xmlns:p14="http://schemas.microsoft.com/office/powerpoint/2010/main" val="392172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0F4B3-BE46-4286-8557-EB1EFE3523FD}" type="datetimeFigureOut">
              <a:rPr lang="it-IT" smtClean="0"/>
              <a:t>23/01/2017</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6CD54-48BD-4885-AEB0-9FEDCDA5FD87}" type="slidenum">
              <a:rPr lang="it-IT" smtClean="0"/>
              <a:t>‹N›</a:t>
            </a:fld>
            <a:endParaRPr lang="it-IT"/>
          </a:p>
        </p:txBody>
      </p:sp>
    </p:spTree>
    <p:extLst>
      <p:ext uri="{BB962C8B-B14F-4D97-AF65-F5344CB8AC3E}">
        <p14:creationId xmlns:p14="http://schemas.microsoft.com/office/powerpoint/2010/main" val="1461720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unric.org/it/agenda-2030"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unicef.it/obiettividelmillennio/home.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unric.org/it/agenda-2030"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www.gmfc.org/en" TargetMode="External"/><Relationship Id="rId4" Type="http://schemas.openxmlformats.org/officeDocument/2006/relationships/hyperlink" Target="http://www.gmfc.org/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plan-international.org/" TargetMode="External"/><Relationship Id="rId13" Type="http://schemas.openxmlformats.org/officeDocument/2006/relationships/hyperlink" Target="http://www.unicef.org/" TargetMode="External"/><Relationship Id="rId3" Type="http://schemas.openxmlformats.org/officeDocument/2006/relationships/image" Target="../media/image4.png"/><Relationship Id="rId7" Type="http://schemas.openxmlformats.org/officeDocument/2006/relationships/hyperlink" Target="http://www.un.org/ga/search/view_doc.asp?symbol=A/S-27/19/REV.1(SUPP)&amp;Lang=E" TargetMode="External"/><Relationship Id="rId12" Type="http://schemas.openxmlformats.org/officeDocument/2006/relationships/image" Target="../media/image8.png"/><Relationship Id="rId17" Type="http://schemas.openxmlformats.org/officeDocument/2006/relationships/image" Target="../media/image11.jpeg"/><Relationship Id="rId2" Type="http://schemas.openxmlformats.org/officeDocument/2006/relationships/image" Target="../media/image3.jpe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www.savethechildren.net/alliance/" TargetMode="External"/><Relationship Id="rId5" Type="http://schemas.openxmlformats.org/officeDocument/2006/relationships/hyperlink" Target="http://www.enda.sn/" TargetMode="External"/><Relationship Id="rId15" Type="http://schemas.openxmlformats.org/officeDocument/2006/relationships/hyperlink" Target="http://www.wvi.org/wvi/wviweb.nsf" TargetMode="External"/><Relationship Id="rId10" Type="http://schemas.openxmlformats.org/officeDocument/2006/relationships/image" Target="../media/image7.jpeg"/><Relationship Id="rId4" Type="http://schemas.openxmlformats.org/officeDocument/2006/relationships/hyperlink" Target="http://www.gmfc.org/index.php?option=com_content&amp;view=article&amp;id=226:say-yes-for-children-campaign-&amp;catid=34&amp;Itemid=64" TargetMode="External"/><Relationship Id="rId9" Type="http://schemas.openxmlformats.org/officeDocument/2006/relationships/image" Target="../media/image6.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end-violence.org/" TargetMode="External"/><Relationship Id="rId1" Type="http://schemas.openxmlformats.org/officeDocument/2006/relationships/slideLayout" Target="../slideLayouts/slideLayout7.xml"/><Relationship Id="rId4" Type="http://schemas.openxmlformats.org/officeDocument/2006/relationships/hyperlink" Target="http://www.fmsi-onlus.org/bajarchivo.php?r=doc&amp;a=18622ninez_marista.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achnu.cl/"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68082" y="85459"/>
            <a:ext cx="5076202" cy="400110"/>
          </a:xfrm>
          <a:prstGeom prst="rect">
            <a:avLst/>
          </a:prstGeom>
          <a:solidFill>
            <a:srgbClr val="FFC000"/>
          </a:solidFill>
        </p:spPr>
        <p:txBody>
          <a:bodyPr wrap="square" rtlCol="0">
            <a:spAutoFit/>
          </a:bodyPr>
          <a:lstStyle/>
          <a:p>
            <a:r>
              <a:rPr lang="it-IT" sz="2000" b="1" dirty="0" smtClean="0"/>
              <a:t>Le azioni di FMSI per i DIRITTI DELL’INFANZIA</a:t>
            </a:r>
            <a:endParaRPr lang="it-IT" sz="2000" b="1" dirty="0"/>
          </a:p>
        </p:txBody>
      </p:sp>
      <p:sp>
        <p:nvSpPr>
          <p:cNvPr id="3" name="Rettangolo 2"/>
          <p:cNvSpPr/>
          <p:nvPr/>
        </p:nvSpPr>
        <p:spPr>
          <a:xfrm>
            <a:off x="119641" y="612845"/>
            <a:ext cx="8750894" cy="4385816"/>
          </a:xfrm>
          <a:prstGeom prst="rect">
            <a:avLst/>
          </a:prstGeom>
        </p:spPr>
        <p:txBody>
          <a:bodyPr wrap="square">
            <a:spAutoFit/>
          </a:bodyPr>
          <a:lstStyle/>
          <a:p>
            <a:pPr algn="ctr" fontAlgn="base"/>
            <a:r>
              <a:rPr lang="it-IT" b="1" i="0" cap="all" dirty="0" err="1" smtClean="0">
                <a:solidFill>
                  <a:srgbClr val="DB052F"/>
                </a:solidFill>
                <a:effectLst/>
                <a:latin typeface="Arial" panose="020B0604020202020204" pitchFamily="34" charset="0"/>
              </a:rPr>
              <a:t>Advocacy</a:t>
            </a:r>
            <a:r>
              <a:rPr lang="it-IT" b="1" i="0" cap="all" dirty="0" smtClean="0">
                <a:solidFill>
                  <a:srgbClr val="DB052F"/>
                </a:solidFill>
                <a:effectLst/>
                <a:latin typeface="Arial" panose="020B0604020202020204" pitchFamily="34" charset="0"/>
              </a:rPr>
              <a:t> – lobbying – formazione – campagne…</a:t>
            </a:r>
          </a:p>
          <a:p>
            <a:pPr algn="just" fontAlgn="base">
              <a:spcBef>
                <a:spcPts val="600"/>
              </a:spcBef>
            </a:pPr>
            <a:r>
              <a:rPr lang="it-IT" sz="1600" spc="-80" dirty="0">
                <a:solidFill>
                  <a:srgbClr val="000000"/>
                </a:solidFill>
                <a:latin typeface="Arial" panose="020B0604020202020204" pitchFamily="34" charset="0"/>
              </a:rPr>
              <a:t>D</a:t>
            </a:r>
            <a:r>
              <a:rPr lang="it-IT" sz="1600" b="0" i="0" spc="-80" dirty="0" smtClean="0">
                <a:solidFill>
                  <a:srgbClr val="000000"/>
                </a:solidFill>
                <a:effectLst/>
                <a:latin typeface="Arial" panose="020B0604020202020204" pitchFamily="34" charset="0"/>
              </a:rPr>
              <a:t>ifendere una causa (</a:t>
            </a:r>
            <a:r>
              <a:rPr lang="it-IT" sz="1600" b="0" i="1" spc="-80" dirty="0" smtClean="0">
                <a:solidFill>
                  <a:srgbClr val="C00000"/>
                </a:solidFill>
                <a:effectLst/>
                <a:latin typeface="Arial" panose="020B0604020202020204" pitchFamily="34" charset="0"/>
              </a:rPr>
              <a:t>ADVOCACY</a:t>
            </a:r>
            <a:r>
              <a:rPr lang="it-IT" sz="1600" b="0" i="0" spc="-80" dirty="0" smtClean="0">
                <a:solidFill>
                  <a:srgbClr val="000000"/>
                </a:solidFill>
                <a:effectLst/>
                <a:latin typeface="Arial" panose="020B0604020202020204" pitchFamily="34" charset="0"/>
              </a:rPr>
              <a:t>) significa per noi </a:t>
            </a:r>
            <a:r>
              <a:rPr lang="it-IT" sz="1600" b="1" i="0" spc="-80" dirty="0" smtClean="0">
                <a:solidFill>
                  <a:srgbClr val="000000"/>
                </a:solidFill>
                <a:effectLst/>
                <a:latin typeface="Arial" panose="020B0604020202020204" pitchFamily="34" charset="0"/>
              </a:rPr>
              <a:t>promuovere un cambiamento nelle politiche </a:t>
            </a:r>
            <a:r>
              <a:rPr lang="it-IT" sz="1600" b="0" i="0" spc="-80" dirty="0" smtClean="0">
                <a:solidFill>
                  <a:srgbClr val="000000"/>
                </a:solidFill>
                <a:effectLst/>
                <a:latin typeface="Arial" panose="020B0604020202020204" pitchFamily="34" charset="0"/>
              </a:rPr>
              <a:t>e nei programmi dei governi a beneficio di coloro che nella società sono tradizionalmente emarginati. (nel nostro caso </a:t>
            </a:r>
            <a:r>
              <a:rPr lang="it-IT" sz="1600" i="1" spc="-80" dirty="0" smtClean="0">
                <a:latin typeface="Arial" panose="020B0604020202020204" pitchFamily="34" charset="0"/>
              </a:rPr>
              <a:t>BAMBINI E RAGAZZI</a:t>
            </a:r>
            <a:r>
              <a:rPr lang="it-IT" sz="1600" spc="-80" dirty="0" smtClean="0">
                <a:solidFill>
                  <a:srgbClr val="000000"/>
                </a:solidFill>
                <a:latin typeface="Arial" panose="020B0604020202020204" pitchFamily="34" charset="0"/>
              </a:rPr>
              <a:t>). S</a:t>
            </a:r>
            <a:r>
              <a:rPr lang="it-IT" sz="1600" b="0" i="0" spc="-80" dirty="0" smtClean="0">
                <a:solidFill>
                  <a:srgbClr val="000000"/>
                </a:solidFill>
                <a:effectLst/>
                <a:latin typeface="Arial" panose="020B0604020202020204" pitchFamily="34" charset="0"/>
              </a:rPr>
              <a:t>ignifica </a:t>
            </a:r>
            <a:r>
              <a:rPr lang="it-IT" sz="1600" b="1" i="0" spc="-80" dirty="0" smtClean="0">
                <a:solidFill>
                  <a:srgbClr val="000000"/>
                </a:solidFill>
                <a:effectLst/>
                <a:latin typeface="Arial" panose="020B0604020202020204" pitchFamily="34" charset="0"/>
              </a:rPr>
              <a:t>prendere la parola</a:t>
            </a:r>
            <a:r>
              <a:rPr lang="it-IT" sz="1600" b="0" i="0" spc="-80" dirty="0" smtClean="0">
                <a:solidFill>
                  <a:srgbClr val="000000"/>
                </a:solidFill>
                <a:effectLst/>
                <a:latin typeface="Arial" panose="020B0604020202020204" pitchFamily="34" charset="0"/>
              </a:rPr>
              <a:t>, portare all’attenzione della società una questione importante e </a:t>
            </a:r>
            <a:r>
              <a:rPr lang="it-IT" sz="1600" b="1" i="0" spc="-80" dirty="0" smtClean="0">
                <a:solidFill>
                  <a:srgbClr val="000000"/>
                </a:solidFill>
                <a:effectLst/>
                <a:latin typeface="Arial" panose="020B0604020202020204" pitchFamily="34" charset="0"/>
              </a:rPr>
              <a:t>spingere </a:t>
            </a:r>
            <a:r>
              <a:rPr lang="it-IT" sz="1600" spc="-80" dirty="0">
                <a:solidFill>
                  <a:srgbClr val="000000"/>
                </a:solidFill>
                <a:latin typeface="Arial" panose="020B0604020202020204" pitchFamily="34" charset="0"/>
              </a:rPr>
              <a:t>chi ha il potere </a:t>
            </a:r>
            <a:r>
              <a:rPr lang="it-IT" sz="1600" spc="-80" dirty="0" smtClean="0">
                <a:solidFill>
                  <a:srgbClr val="000000"/>
                </a:solidFill>
                <a:latin typeface="Arial" panose="020B0604020202020204" pitchFamily="34" charset="0"/>
              </a:rPr>
              <a:t>decisionale </a:t>
            </a:r>
            <a:r>
              <a:rPr lang="it-IT" sz="1600" b="1" i="0" spc="-80" dirty="0" smtClean="0">
                <a:solidFill>
                  <a:srgbClr val="000000"/>
                </a:solidFill>
                <a:effectLst/>
                <a:latin typeface="Arial" panose="020B0604020202020204" pitchFamily="34" charset="0"/>
              </a:rPr>
              <a:t>verso una soluzione</a:t>
            </a:r>
            <a:r>
              <a:rPr lang="it-IT" sz="1600" b="0" i="0" spc="-80" dirty="0" smtClean="0">
                <a:solidFill>
                  <a:srgbClr val="000000"/>
                </a:solidFill>
                <a:effectLst/>
                <a:latin typeface="Arial" panose="020B0604020202020204" pitchFamily="34" charset="0"/>
              </a:rPr>
              <a:t>. </a:t>
            </a:r>
          </a:p>
          <a:p>
            <a:pPr algn="just" fontAlgn="base"/>
            <a:endParaRPr lang="it-IT" sz="1600" spc="-80" dirty="0" smtClean="0">
              <a:solidFill>
                <a:srgbClr val="000000"/>
              </a:solidFill>
              <a:latin typeface="Arial" panose="020B0604020202020204" pitchFamily="34" charset="0"/>
            </a:endParaRPr>
          </a:p>
          <a:p>
            <a:pPr algn="just" fontAlgn="base"/>
            <a:r>
              <a:rPr lang="it-IT" sz="1600" b="1" u="sng" spc="-80" dirty="0" smtClean="0">
                <a:solidFill>
                  <a:srgbClr val="000000"/>
                </a:solidFill>
                <a:effectLst>
                  <a:outerShdw blurRad="38100" dist="38100" dir="2700000" algn="tl">
                    <a:srgbClr val="000000">
                      <a:alpha val="43137"/>
                    </a:srgbClr>
                  </a:outerShdw>
                </a:effectLst>
                <a:latin typeface="Arial" panose="020B0604020202020204" pitchFamily="34" charset="0"/>
              </a:rPr>
              <a:t>FMSI lavora a GINEVRA </a:t>
            </a:r>
            <a:r>
              <a:rPr lang="it-IT" sz="1600" spc="-80" dirty="0" smtClean="0">
                <a:solidFill>
                  <a:srgbClr val="000000"/>
                </a:solidFill>
                <a:latin typeface="Arial" panose="020B0604020202020204" pitchFamily="34" charset="0"/>
              </a:rPr>
              <a:t>attraverso i meccanismi di controllo dell’ONU, in particolare:</a:t>
            </a:r>
          </a:p>
          <a:p>
            <a:pPr marL="342900" indent="-342900" algn="just" fontAlgn="base">
              <a:buFont typeface="+mj-lt"/>
              <a:buAutoNum type="arabicPeriod"/>
            </a:pPr>
            <a:r>
              <a:rPr lang="it-IT" sz="1600" spc="-80" dirty="0" smtClean="0">
                <a:solidFill>
                  <a:srgbClr val="000000"/>
                </a:solidFill>
                <a:latin typeface="Arial" panose="020B0604020202020204" pitchFamily="34" charset="0"/>
              </a:rPr>
              <a:t>La </a:t>
            </a:r>
            <a:r>
              <a:rPr lang="it-IT" sz="1600" b="1" spc="-80" dirty="0" smtClean="0">
                <a:solidFill>
                  <a:srgbClr val="C00000"/>
                </a:solidFill>
                <a:latin typeface="Arial" panose="020B0604020202020204" pitchFamily="34" charset="0"/>
              </a:rPr>
              <a:t>Revisione Periodica Universale </a:t>
            </a:r>
            <a:r>
              <a:rPr lang="it-IT" sz="1600" spc="-80" dirty="0" smtClean="0">
                <a:latin typeface="Arial" panose="020B0604020202020204" pitchFamily="34" charset="0"/>
              </a:rPr>
              <a:t>(</a:t>
            </a:r>
            <a:r>
              <a:rPr lang="it-IT" sz="1600" spc="-80" dirty="0" smtClean="0">
                <a:solidFill>
                  <a:srgbClr val="000000"/>
                </a:solidFill>
                <a:latin typeface="Arial" panose="020B0604020202020204" pitchFamily="34" charset="0"/>
              </a:rPr>
              <a:t>Universal </a:t>
            </a:r>
            <a:r>
              <a:rPr lang="it-IT" sz="1600" spc="-80" dirty="0" err="1" smtClean="0">
                <a:solidFill>
                  <a:srgbClr val="000000"/>
                </a:solidFill>
                <a:latin typeface="Arial" panose="020B0604020202020204" pitchFamily="34" charset="0"/>
              </a:rPr>
              <a:t>Periodic</a:t>
            </a:r>
            <a:r>
              <a:rPr lang="it-IT" sz="1600" spc="-80" dirty="0" smtClean="0">
                <a:solidFill>
                  <a:srgbClr val="000000"/>
                </a:solidFill>
                <a:latin typeface="Arial" panose="020B0604020202020204" pitchFamily="34" charset="0"/>
              </a:rPr>
              <a:t> </a:t>
            </a:r>
            <a:r>
              <a:rPr lang="it-IT" sz="1600" spc="-80" dirty="0" err="1" smtClean="0">
                <a:solidFill>
                  <a:srgbClr val="000000"/>
                </a:solidFill>
                <a:latin typeface="Arial" panose="020B0604020202020204" pitchFamily="34" charset="0"/>
              </a:rPr>
              <a:t>Review</a:t>
            </a:r>
            <a:r>
              <a:rPr lang="it-IT" sz="1600" spc="-80" dirty="0" smtClean="0">
                <a:solidFill>
                  <a:srgbClr val="000000"/>
                </a:solidFill>
                <a:latin typeface="Arial" panose="020B0604020202020204" pitchFamily="34" charset="0"/>
              </a:rPr>
              <a:t> – UPR). E’ una procedura che comporta l’esame della situazione dei diritti umani in tutti i 193 stati membri delle Nazioni Unite ogni quattro anni. Ogni Stato dichiara quali azioni ha intrapreso per migliorare la situazione dei diritti umani al proprio interno e tutti gli altri (informati dai rapporti depositati dalle ONG riconosciute – FMSI è tra queste) fanno osservazioni e raccomandazioni su ciò che non funziona. Siamo già al 3° giro di esame per molti paesi. FMSI ha presentato </a:t>
            </a:r>
            <a:r>
              <a:rPr lang="it-IT" sz="1600" b="1" spc="-80" dirty="0" smtClean="0">
                <a:solidFill>
                  <a:srgbClr val="000000"/>
                </a:solidFill>
                <a:effectLst>
                  <a:outerShdw blurRad="38100" dist="38100" dir="2700000" algn="tl">
                    <a:srgbClr val="000000">
                      <a:alpha val="43137"/>
                    </a:srgbClr>
                  </a:outerShdw>
                </a:effectLst>
                <a:latin typeface="Arial" panose="020B0604020202020204" pitchFamily="34" charset="0"/>
              </a:rPr>
              <a:t>30 rapporti alternativi </a:t>
            </a:r>
            <a:r>
              <a:rPr lang="it-IT" sz="1600" spc="-80" dirty="0" smtClean="0">
                <a:solidFill>
                  <a:srgbClr val="000000"/>
                </a:solidFill>
                <a:latin typeface="Arial" panose="020B0604020202020204" pitchFamily="34" charset="0"/>
              </a:rPr>
              <a:t>alle dichiarazioni ufficiali degli stati. </a:t>
            </a:r>
          </a:p>
          <a:p>
            <a:pPr marL="342900" indent="-342900" algn="just" fontAlgn="base">
              <a:buFont typeface="+mj-lt"/>
              <a:buAutoNum type="arabicPeriod"/>
            </a:pPr>
            <a:r>
              <a:rPr lang="it-IT" sz="1600" spc="-80" dirty="0" smtClean="0">
                <a:solidFill>
                  <a:srgbClr val="000000"/>
                </a:solidFill>
                <a:latin typeface="Arial" panose="020B0604020202020204" pitchFamily="34" charset="0"/>
              </a:rPr>
              <a:t> Il  </a:t>
            </a:r>
            <a:r>
              <a:rPr lang="it-IT" sz="1600" b="1" spc="-80" dirty="0" smtClean="0">
                <a:solidFill>
                  <a:srgbClr val="C00000"/>
                </a:solidFill>
                <a:latin typeface="Arial" panose="020B0604020202020204" pitchFamily="34" charset="0"/>
              </a:rPr>
              <a:t>Comitato per i </a:t>
            </a:r>
            <a:r>
              <a:rPr lang="it-IT" sz="1600" b="1" spc="-80" dirty="0">
                <a:solidFill>
                  <a:srgbClr val="C00000"/>
                </a:solidFill>
                <a:latin typeface="Arial" panose="020B0604020202020204" pitchFamily="34" charset="0"/>
              </a:rPr>
              <a:t>DIRITTI </a:t>
            </a:r>
            <a:r>
              <a:rPr lang="it-IT" sz="1600" b="1" spc="-80" dirty="0" smtClean="0">
                <a:solidFill>
                  <a:srgbClr val="C00000"/>
                </a:solidFill>
                <a:latin typeface="Arial" panose="020B0604020202020204" pitchFamily="34" charset="0"/>
              </a:rPr>
              <a:t>DELL’INFANZIA,</a:t>
            </a:r>
            <a:r>
              <a:rPr lang="it-IT" sz="1600" spc="-80" dirty="0" smtClean="0">
                <a:solidFill>
                  <a:srgbClr val="000000"/>
                </a:solidFill>
                <a:latin typeface="Arial" panose="020B0604020202020204" pitchFamily="34" charset="0"/>
              </a:rPr>
              <a:t> uno 10 dei comitati istituiti per monitorare gli impegni degli Stati su specifici temi dei diritti umani (discriminazione razziale, tortura, migranti, lavoro...). Diciotto esperti internazionali esaminano periodicamente ciascun Paese sulle politiche a favore dei bambini e adolescenti, attraverso le loro conoscenze e in dialogo con le ONG interessate. (</a:t>
            </a:r>
            <a:r>
              <a:rPr lang="it-IT" sz="1600" i="1" spc="-80" dirty="0" smtClean="0">
                <a:solidFill>
                  <a:srgbClr val="C00000"/>
                </a:solidFill>
                <a:latin typeface="Arial" panose="020B0604020202020204" pitchFamily="34" charset="0"/>
              </a:rPr>
              <a:t>LOBBYING</a:t>
            </a:r>
            <a:r>
              <a:rPr lang="it-IT" sz="1600" spc="-80" dirty="0" smtClean="0">
                <a:solidFill>
                  <a:srgbClr val="000000"/>
                </a:solidFill>
                <a:latin typeface="Arial" panose="020B0604020202020204" pitchFamily="34" charset="0"/>
              </a:rPr>
              <a:t>)</a:t>
            </a:r>
            <a:endParaRPr lang="it-IT" sz="1600" b="0" i="0" spc="-80" dirty="0" smtClean="0">
              <a:solidFill>
                <a:srgbClr val="000000"/>
              </a:solidFill>
              <a:effectLst/>
              <a:latin typeface="Arial" panose="020B0604020202020204" pitchFamily="34" charset="0"/>
            </a:endParaRPr>
          </a:p>
        </p:txBody>
      </p:sp>
      <p:sp>
        <p:nvSpPr>
          <p:cNvPr id="4" name="Rettangolo 3"/>
          <p:cNvSpPr/>
          <p:nvPr/>
        </p:nvSpPr>
        <p:spPr>
          <a:xfrm>
            <a:off x="119642" y="4998661"/>
            <a:ext cx="8750894" cy="1846659"/>
          </a:xfrm>
          <a:prstGeom prst="rect">
            <a:avLst/>
          </a:prstGeom>
        </p:spPr>
        <p:txBody>
          <a:bodyPr wrap="square">
            <a:spAutoFit/>
          </a:bodyPr>
          <a:lstStyle/>
          <a:p>
            <a:r>
              <a:rPr lang="it-IT" b="1" u="sng" spc="-80" dirty="0">
                <a:solidFill>
                  <a:srgbClr val="000000"/>
                </a:solidFill>
                <a:effectLst>
                  <a:outerShdw blurRad="38100" dist="38100" dir="2700000" algn="tl">
                    <a:srgbClr val="000000">
                      <a:alpha val="43137"/>
                    </a:srgbClr>
                  </a:outerShdw>
                </a:effectLst>
                <a:latin typeface="Arial" panose="020B0604020202020204" pitchFamily="34" charset="0"/>
              </a:rPr>
              <a:t>FMSI lavora a </a:t>
            </a:r>
            <a:r>
              <a:rPr lang="it-IT" b="1" u="sng" spc="-80" dirty="0" smtClean="0">
                <a:solidFill>
                  <a:srgbClr val="000000"/>
                </a:solidFill>
                <a:effectLst>
                  <a:outerShdw blurRad="38100" dist="38100" dir="2700000" algn="tl">
                    <a:srgbClr val="000000">
                      <a:alpha val="43137"/>
                    </a:srgbClr>
                  </a:outerShdw>
                </a:effectLst>
                <a:latin typeface="Arial" panose="020B0604020202020204" pitchFamily="34" charset="0"/>
              </a:rPr>
              <a:t>livello LOCALE</a:t>
            </a:r>
            <a:r>
              <a:rPr lang="it-IT" spc="-80" dirty="0" smtClean="0">
                <a:solidFill>
                  <a:srgbClr val="000000"/>
                </a:solidFill>
                <a:latin typeface="Arial" panose="020B0604020202020204" pitchFamily="34" charset="0"/>
              </a:rPr>
              <a:t> </a:t>
            </a:r>
            <a:r>
              <a:rPr lang="it-IT" sz="1600" spc="-80" dirty="0" smtClean="0">
                <a:solidFill>
                  <a:srgbClr val="000000"/>
                </a:solidFill>
                <a:latin typeface="Arial" panose="020B0604020202020204" pitchFamily="34" charset="0"/>
              </a:rPr>
              <a:t>attraverso </a:t>
            </a:r>
            <a:r>
              <a:rPr lang="it-IT" sz="1600" b="1" u="sng" spc="-80" dirty="0" smtClean="0">
                <a:solidFill>
                  <a:srgbClr val="C00000"/>
                </a:solidFill>
                <a:latin typeface="Arial" panose="020B0604020202020204" pitchFamily="34" charset="0"/>
              </a:rPr>
              <a:t>sessioni di formazione </a:t>
            </a:r>
            <a:r>
              <a:rPr lang="it-IT" sz="1600" spc="-80" dirty="0" smtClean="0">
                <a:solidFill>
                  <a:srgbClr val="000000"/>
                </a:solidFill>
                <a:latin typeface="Arial" panose="020B0604020202020204" pitchFamily="34" charset="0"/>
              </a:rPr>
              <a:t>di Fratelli Maristi, insegnanti, gruppi di educatori, sia nelle scuole, che in altri centri non scolastici.  </a:t>
            </a:r>
          </a:p>
          <a:p>
            <a:r>
              <a:rPr lang="it-IT" sz="1600" spc="-80" dirty="0" smtClean="0">
                <a:solidFill>
                  <a:srgbClr val="000000"/>
                </a:solidFill>
                <a:latin typeface="Arial" panose="020B0604020202020204" pitchFamily="34" charset="0"/>
              </a:rPr>
              <a:t>Lavora anche promuovendo </a:t>
            </a:r>
            <a:r>
              <a:rPr lang="it-IT" sz="1600" spc="-80" dirty="0" smtClean="0">
                <a:solidFill>
                  <a:srgbClr val="C00000"/>
                </a:solidFill>
                <a:latin typeface="Arial" panose="020B0604020202020204" pitchFamily="34" charset="0"/>
              </a:rPr>
              <a:t>campagne e iniziative di sensibilizzazione </a:t>
            </a:r>
            <a:r>
              <a:rPr lang="it-IT" sz="1600" spc="-80" dirty="0" smtClean="0">
                <a:solidFill>
                  <a:srgbClr val="000000"/>
                </a:solidFill>
                <a:latin typeface="Arial" panose="020B0604020202020204" pitchFamily="34" charset="0"/>
              </a:rPr>
              <a:t>su specifici temi, come </a:t>
            </a:r>
          </a:p>
          <a:p>
            <a:pPr marL="285750" indent="-285750">
              <a:buFont typeface="Arial" panose="020B0604020202020204" pitchFamily="34" charset="0"/>
              <a:buChar char="•"/>
            </a:pPr>
            <a:r>
              <a:rPr lang="it-IT" sz="1600" spc="-80" dirty="0" smtClean="0">
                <a:solidFill>
                  <a:srgbClr val="000000"/>
                </a:solidFill>
                <a:latin typeface="Arial" panose="020B0604020202020204" pitchFamily="34" charset="0"/>
              </a:rPr>
              <a:t>Agenda ONU 2030: GLI OBIETTIVI PER LO SVILUPPO SOSTENIBILE</a:t>
            </a:r>
          </a:p>
          <a:p>
            <a:pPr marL="285750" indent="-285750">
              <a:buFont typeface="Arial" panose="020B0604020202020204" pitchFamily="34" charset="0"/>
              <a:buChar char="•"/>
            </a:pPr>
            <a:r>
              <a:rPr lang="it-IT" sz="1600" spc="-80" dirty="0" smtClean="0">
                <a:solidFill>
                  <a:srgbClr val="000000"/>
                </a:solidFill>
                <a:latin typeface="Arial" panose="020B0604020202020204" pitchFamily="34" charset="0"/>
              </a:rPr>
              <a:t>La violenza contro i bambini e gli adolescenti</a:t>
            </a:r>
          </a:p>
          <a:p>
            <a:pPr marL="285750" indent="-285750">
              <a:buFont typeface="Arial" panose="020B0604020202020204" pitchFamily="34" charset="0"/>
              <a:buChar char="•"/>
            </a:pPr>
            <a:r>
              <a:rPr lang="it-IT" sz="1600" spc="-80" dirty="0" smtClean="0">
                <a:solidFill>
                  <a:srgbClr val="000000"/>
                </a:solidFill>
                <a:latin typeface="Arial" panose="020B0604020202020204" pitchFamily="34" charset="0"/>
              </a:rPr>
              <a:t>Il diritto dei ragazzi ad essere ascoltati </a:t>
            </a:r>
          </a:p>
          <a:p>
            <a:pPr marL="285750" indent="-285750">
              <a:buFont typeface="Arial" panose="020B0604020202020204" pitchFamily="34" charset="0"/>
              <a:buChar char="•"/>
            </a:pPr>
            <a:r>
              <a:rPr lang="it-IT" sz="1600" spc="-80" dirty="0" smtClean="0">
                <a:solidFill>
                  <a:srgbClr val="000000"/>
                </a:solidFill>
                <a:latin typeface="Arial" panose="020B0604020202020204" pitchFamily="34" charset="0"/>
              </a:rPr>
              <a:t>Come membri dell’ </a:t>
            </a:r>
            <a:r>
              <a:rPr lang="it-IT" sz="1600" b="1" spc="-80" dirty="0" smtClean="0">
                <a:solidFill>
                  <a:srgbClr val="C00000"/>
                </a:solidFill>
                <a:latin typeface="Arial" panose="020B0604020202020204" pitchFamily="34" charset="0"/>
              </a:rPr>
              <a:t>Osservatorio nazionale sull’ infanzia </a:t>
            </a:r>
            <a:r>
              <a:rPr lang="it-IT" sz="1600" spc="-80" dirty="0" smtClean="0">
                <a:solidFill>
                  <a:srgbClr val="000000"/>
                </a:solidFill>
                <a:latin typeface="Arial" panose="020B0604020202020204" pitchFamily="34" charset="0"/>
              </a:rPr>
              <a:t>(in Cile, Brasile, Bolivia, Messico…)</a:t>
            </a:r>
            <a:endParaRPr lang="it-IT" dirty="0"/>
          </a:p>
        </p:txBody>
      </p:sp>
    </p:spTree>
    <p:extLst>
      <p:ext uri="{BB962C8B-B14F-4D97-AF65-F5344CB8AC3E}">
        <p14:creationId xmlns:p14="http://schemas.microsoft.com/office/powerpoint/2010/main" val="298739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6769" y="94004"/>
            <a:ext cx="7246834" cy="1323439"/>
          </a:xfrm>
          <a:prstGeom prst="rect">
            <a:avLst/>
          </a:prstGeom>
          <a:noFill/>
        </p:spPr>
        <p:txBody>
          <a:bodyPr wrap="square" rtlCol="0">
            <a:spAutoFit/>
          </a:bodyPr>
          <a:lstStyle/>
          <a:p>
            <a:r>
              <a:rPr lang="it-IT" sz="2000" b="1" dirty="0" smtClean="0"/>
              <a:t>PROGRAMMA DELLE NAZIONI UNITE PER IL PERIODO 2016-2030</a:t>
            </a:r>
            <a:endParaRPr lang="it-IT" b="1" dirty="0"/>
          </a:p>
          <a:p>
            <a:pPr algn="ctr"/>
            <a:r>
              <a:rPr lang="it-IT" sz="3200" dirty="0" smtClean="0">
                <a:ln w="22225">
                  <a:solidFill>
                    <a:schemeClr val="accent2"/>
                  </a:solidFill>
                  <a:prstDash val="solid"/>
                </a:ln>
                <a:solidFill>
                  <a:srgbClr val="C00000"/>
                </a:solidFill>
              </a:rPr>
              <a:t>O</a:t>
            </a:r>
            <a:r>
              <a:rPr lang="it-IT" sz="2400" dirty="0" smtClean="0">
                <a:solidFill>
                  <a:srgbClr val="C00000"/>
                </a:solidFill>
              </a:rPr>
              <a:t>biettivi di </a:t>
            </a:r>
            <a:r>
              <a:rPr lang="it-IT" sz="3200" dirty="0" smtClean="0">
                <a:ln w="22225">
                  <a:solidFill>
                    <a:schemeClr val="accent2"/>
                  </a:solidFill>
                  <a:prstDash val="solid"/>
                </a:ln>
                <a:solidFill>
                  <a:srgbClr val="C00000"/>
                </a:solidFill>
              </a:rPr>
              <a:t>S</a:t>
            </a:r>
            <a:r>
              <a:rPr lang="it-IT" sz="2400" dirty="0" smtClean="0">
                <a:solidFill>
                  <a:srgbClr val="C00000"/>
                </a:solidFill>
              </a:rPr>
              <a:t>viluppo </a:t>
            </a:r>
            <a:r>
              <a:rPr lang="it-IT" sz="3200" dirty="0" smtClean="0">
                <a:ln w="22225">
                  <a:solidFill>
                    <a:schemeClr val="accent2"/>
                  </a:solidFill>
                  <a:prstDash val="solid"/>
                </a:ln>
                <a:solidFill>
                  <a:srgbClr val="C00000"/>
                </a:solidFill>
              </a:rPr>
              <a:t>S</a:t>
            </a:r>
            <a:r>
              <a:rPr lang="it-IT" sz="2400" dirty="0" smtClean="0">
                <a:solidFill>
                  <a:srgbClr val="C00000"/>
                </a:solidFill>
              </a:rPr>
              <a:t>ostenibile</a:t>
            </a:r>
          </a:p>
          <a:p>
            <a:pPr algn="ctr"/>
            <a:r>
              <a:rPr lang="it-IT" sz="2800" b="1" dirty="0" err="1" smtClean="0">
                <a:ln w="22225">
                  <a:solidFill>
                    <a:schemeClr val="accent2"/>
                  </a:solidFill>
                  <a:prstDash val="solid"/>
                </a:ln>
                <a:solidFill>
                  <a:srgbClr val="0070C0"/>
                </a:solidFill>
              </a:rPr>
              <a:t>S</a:t>
            </a:r>
            <a:r>
              <a:rPr lang="it-IT" sz="2400" dirty="0" err="1" smtClean="0">
                <a:solidFill>
                  <a:srgbClr val="0070C0"/>
                </a:solidFill>
              </a:rPr>
              <a:t>ustainable</a:t>
            </a:r>
            <a:r>
              <a:rPr lang="it-IT" sz="2400" dirty="0" smtClean="0">
                <a:solidFill>
                  <a:srgbClr val="0070C0"/>
                </a:solidFill>
              </a:rPr>
              <a:t> </a:t>
            </a:r>
            <a:r>
              <a:rPr lang="it-IT" sz="2800" b="1" dirty="0" smtClean="0">
                <a:ln w="22225">
                  <a:solidFill>
                    <a:schemeClr val="accent2"/>
                  </a:solidFill>
                  <a:prstDash val="solid"/>
                </a:ln>
                <a:solidFill>
                  <a:srgbClr val="0070C0"/>
                </a:solidFill>
              </a:rPr>
              <a:t>D</a:t>
            </a:r>
            <a:r>
              <a:rPr lang="it-IT" sz="2400" dirty="0" smtClean="0">
                <a:solidFill>
                  <a:srgbClr val="0070C0"/>
                </a:solidFill>
              </a:rPr>
              <a:t>evelopment </a:t>
            </a:r>
            <a:r>
              <a:rPr lang="it-IT" sz="2800" b="1" dirty="0" err="1" smtClean="0">
                <a:ln w="22225">
                  <a:solidFill>
                    <a:schemeClr val="accent2"/>
                  </a:solidFill>
                  <a:prstDash val="solid"/>
                </a:ln>
                <a:solidFill>
                  <a:srgbClr val="0070C0"/>
                </a:solidFill>
              </a:rPr>
              <a:t>G</a:t>
            </a:r>
            <a:r>
              <a:rPr lang="it-IT" sz="2400" dirty="0" err="1" smtClean="0">
                <a:solidFill>
                  <a:srgbClr val="0070C0"/>
                </a:solidFill>
              </a:rPr>
              <a:t>oals</a:t>
            </a:r>
            <a:endParaRPr lang="it-IT" sz="2400" dirty="0"/>
          </a:p>
        </p:txBody>
      </p:sp>
      <p:sp>
        <p:nvSpPr>
          <p:cNvPr id="4" name="Rettangolo 3"/>
          <p:cNvSpPr/>
          <p:nvPr/>
        </p:nvSpPr>
        <p:spPr>
          <a:xfrm>
            <a:off x="367468" y="1417443"/>
            <a:ext cx="8648344" cy="3416320"/>
          </a:xfrm>
          <a:prstGeom prst="rect">
            <a:avLst/>
          </a:prstGeom>
        </p:spPr>
        <p:txBody>
          <a:bodyPr wrap="square">
            <a:spAutoFit/>
          </a:bodyPr>
          <a:lstStyle/>
          <a:p>
            <a:pPr algn="just"/>
            <a:r>
              <a:rPr lang="it-IT" b="0" i="0" dirty="0" smtClean="0">
                <a:solidFill>
                  <a:srgbClr val="666666"/>
                </a:solidFill>
                <a:effectLst/>
                <a:latin typeface="Helvetica" panose="020B0604020202020204" pitchFamily="34" charset="0"/>
              </a:rPr>
              <a:t>L’Agenda 2030 per lo Sviluppo Sostenibile è un </a:t>
            </a:r>
            <a:r>
              <a:rPr lang="it-IT" b="1" i="0" dirty="0" smtClean="0">
                <a:solidFill>
                  <a:srgbClr val="C00000"/>
                </a:solidFill>
                <a:effectLst/>
                <a:latin typeface="Helvetica" panose="020B0604020202020204" pitchFamily="34" charset="0"/>
              </a:rPr>
              <a:t>programma d’azione per le persone, il pianeta e la prosperità </a:t>
            </a:r>
            <a:r>
              <a:rPr lang="it-IT" b="0" i="0" dirty="0" smtClean="0">
                <a:solidFill>
                  <a:srgbClr val="666666"/>
                </a:solidFill>
                <a:effectLst/>
                <a:latin typeface="Helvetica" panose="020B0604020202020204" pitchFamily="34" charset="0"/>
              </a:rPr>
              <a:t>sottoscritto nel settembre 2015 dai governi dei </a:t>
            </a:r>
            <a:r>
              <a:rPr lang="it-IT" b="0" i="0" dirty="0" smtClean="0">
                <a:solidFill>
                  <a:srgbClr val="C00000"/>
                </a:solidFill>
                <a:effectLst/>
                <a:latin typeface="Helvetica" panose="020B0604020202020204" pitchFamily="34" charset="0"/>
              </a:rPr>
              <a:t>193 Paesi membri dell’ONU</a:t>
            </a:r>
            <a:r>
              <a:rPr lang="it-IT" b="0" i="0" dirty="0" smtClean="0">
                <a:solidFill>
                  <a:srgbClr val="666666"/>
                </a:solidFill>
                <a:effectLst/>
                <a:latin typeface="Helvetica" panose="020B0604020202020204" pitchFamily="34" charset="0"/>
              </a:rPr>
              <a:t>. Essa ingloba </a:t>
            </a:r>
            <a:r>
              <a:rPr lang="it-IT" b="1" i="0" dirty="0" smtClean="0">
                <a:ln w="22225">
                  <a:solidFill>
                    <a:schemeClr val="accent2"/>
                  </a:solidFill>
                  <a:prstDash val="solid"/>
                </a:ln>
                <a:solidFill>
                  <a:srgbClr val="0070C0"/>
                </a:solidFill>
                <a:latin typeface="Helvetica" panose="020B0604020202020204" pitchFamily="34" charset="0"/>
              </a:rPr>
              <a:t>17 Obiettivi </a:t>
            </a:r>
            <a:r>
              <a:rPr lang="it-IT" b="0" i="0" dirty="0" smtClean="0">
                <a:solidFill>
                  <a:srgbClr val="666666"/>
                </a:solidFill>
                <a:effectLst/>
                <a:latin typeface="Helvetica" panose="020B0604020202020204" pitchFamily="34" charset="0"/>
              </a:rPr>
              <a:t>per lo Sviluppo Sostenibile - in un grande programma di azione comune. E’ suddiviso in 169 ‘target’ o traguardi specifici che i diversi Paesi si sono impegnati a raggiungere entro il 2030.</a:t>
            </a:r>
          </a:p>
          <a:p>
            <a:pPr algn="just"/>
            <a:r>
              <a:rPr lang="it-IT" b="0" i="0" spc="-20" dirty="0" smtClean="0">
                <a:solidFill>
                  <a:srgbClr val="666666"/>
                </a:solidFill>
                <a:effectLst/>
                <a:latin typeface="Helvetica" panose="020B0604020202020204" pitchFamily="34" charset="0"/>
              </a:rPr>
              <a:t>	Gli Obiettivi per lo Sviluppo danno seguito al programma 2000-2015 </a:t>
            </a:r>
            <a:r>
              <a:rPr lang="it-IT" b="0" i="1" spc="-20" dirty="0" smtClean="0">
                <a:solidFill>
                  <a:srgbClr val="666666"/>
                </a:solidFill>
                <a:effectLst/>
                <a:latin typeface="Helvetica" panose="020B0604020202020204" pitchFamily="34" charset="0"/>
              </a:rPr>
              <a:t>(Millennium Development </a:t>
            </a:r>
            <a:r>
              <a:rPr lang="it-IT" b="0" i="1" spc="-20" dirty="0" err="1" smtClean="0">
                <a:solidFill>
                  <a:srgbClr val="666666"/>
                </a:solidFill>
                <a:effectLst/>
                <a:latin typeface="Helvetica" panose="020B0604020202020204" pitchFamily="34" charset="0"/>
              </a:rPr>
              <a:t>Goals</a:t>
            </a:r>
            <a:r>
              <a:rPr lang="it-IT" b="0" i="1" spc="-20" dirty="0" smtClean="0">
                <a:solidFill>
                  <a:srgbClr val="666666"/>
                </a:solidFill>
                <a:effectLst/>
                <a:latin typeface="Helvetica" panose="020B0604020202020204" pitchFamily="34" charset="0"/>
              </a:rPr>
              <a:t>) </a:t>
            </a:r>
            <a:r>
              <a:rPr lang="it-IT" b="0" i="0" spc="-20" dirty="0" smtClean="0">
                <a:solidFill>
                  <a:srgbClr val="666666"/>
                </a:solidFill>
                <a:effectLst/>
                <a:latin typeface="Helvetica" panose="020B0604020202020204" pitchFamily="34" charset="0"/>
              </a:rPr>
              <a:t>che li hanno preceduti, e che hanno già raggiunto alcuni risultati significativi su un insieme di questioni importanti per lo sviluppo: </a:t>
            </a:r>
            <a:r>
              <a:rPr lang="it-IT" b="1" i="1" spc="-20" dirty="0" smtClean="0">
                <a:solidFill>
                  <a:srgbClr val="666666"/>
                </a:solidFill>
                <a:effectLst/>
                <a:latin typeface="Helvetica" panose="020B0604020202020204" pitchFamily="34" charset="0"/>
              </a:rPr>
              <a:t>la lotta alla povertà</a:t>
            </a:r>
            <a:r>
              <a:rPr lang="it-IT" b="0" i="0" spc="-20" dirty="0" smtClean="0">
                <a:solidFill>
                  <a:srgbClr val="666666"/>
                </a:solidFill>
                <a:effectLst/>
                <a:latin typeface="Helvetica" panose="020B0604020202020204" pitchFamily="34" charset="0"/>
              </a:rPr>
              <a:t>, </a:t>
            </a:r>
            <a:r>
              <a:rPr lang="it-IT" b="1" i="1" spc="-20" dirty="0" smtClean="0">
                <a:solidFill>
                  <a:srgbClr val="666666"/>
                </a:solidFill>
                <a:effectLst/>
                <a:latin typeface="Helvetica" panose="020B0604020202020204" pitchFamily="34" charset="0"/>
              </a:rPr>
              <a:t>l’eliminazione della fame </a:t>
            </a:r>
            <a:r>
              <a:rPr lang="it-IT" b="0" i="0" spc="-20" dirty="0" smtClean="0">
                <a:solidFill>
                  <a:srgbClr val="666666"/>
                </a:solidFill>
                <a:effectLst/>
                <a:latin typeface="Helvetica" panose="020B0604020202020204" pitchFamily="34" charset="0"/>
              </a:rPr>
              <a:t>e </a:t>
            </a:r>
            <a:r>
              <a:rPr lang="it-IT" b="1" i="1" spc="-20" dirty="0" smtClean="0">
                <a:solidFill>
                  <a:srgbClr val="666666"/>
                </a:solidFill>
                <a:effectLst/>
                <a:latin typeface="Helvetica" panose="020B0604020202020204" pitchFamily="34" charset="0"/>
              </a:rPr>
              <a:t>il contrasto al cambiamento climatico</a:t>
            </a:r>
            <a:r>
              <a:rPr lang="it-IT" b="0" i="0" spc="-20" dirty="0" smtClean="0">
                <a:solidFill>
                  <a:srgbClr val="666666"/>
                </a:solidFill>
                <a:effectLst/>
                <a:latin typeface="Helvetica" panose="020B0604020202020204" pitchFamily="34" charset="0"/>
              </a:rPr>
              <a:t>, per citarne solo alcuni. ‘Obiettivi comuni’ significa che essi riguardano tutti i Paesi e tutti gli individui da coinvolgere in questo sviluppo della FAMIGLIA UMANA  e della CASA COMUNE, come ha ripetuto il Papa nell’enciclica LAUDATO SI’. </a:t>
            </a:r>
            <a:endParaRPr lang="it-IT" spc="-20" dirty="0"/>
          </a:p>
        </p:txBody>
      </p:sp>
      <p:pic>
        <p:nvPicPr>
          <p:cNvPr id="3092" name="Picture 20" descr="Risultati immagini per obiettivi del millennio 2015"/>
          <p:cNvPicPr>
            <a:picLocks noChangeAspect="1" noChangeArrowheads="1"/>
          </p:cNvPicPr>
          <p:nvPr/>
        </p:nvPicPr>
        <p:blipFill rotWithShape="1">
          <a:blip r:embed="rId2">
            <a:extLst>
              <a:ext uri="{28A0092B-C50C-407E-A947-70E740481C1C}">
                <a14:useLocalDpi xmlns:a14="http://schemas.microsoft.com/office/drawing/2010/main" val="0"/>
              </a:ext>
            </a:extLst>
          </a:blip>
          <a:srcRect l="4836" t="5683" r="4078" b="69741"/>
          <a:stretch/>
        </p:blipFill>
        <p:spPr bwMode="auto">
          <a:xfrm>
            <a:off x="507578" y="5711718"/>
            <a:ext cx="3990886" cy="107677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Risultati immagini per obiettivi del millennio 2015"/>
          <p:cNvPicPr>
            <a:picLocks noChangeAspect="1" noChangeArrowheads="1"/>
          </p:cNvPicPr>
          <p:nvPr/>
        </p:nvPicPr>
        <p:blipFill rotWithShape="1">
          <a:blip r:embed="rId2">
            <a:extLst>
              <a:ext uri="{28A0092B-C50C-407E-A947-70E740481C1C}">
                <a14:useLocalDpi xmlns:a14="http://schemas.microsoft.com/office/drawing/2010/main" val="0"/>
              </a:ext>
            </a:extLst>
          </a:blip>
          <a:srcRect l="4479" t="65018" r="926" b="8651"/>
          <a:stretch/>
        </p:blipFill>
        <p:spPr bwMode="auto">
          <a:xfrm>
            <a:off x="4691640" y="5711718"/>
            <a:ext cx="4144710" cy="1153682"/>
          </a:xfrm>
          <a:prstGeom prst="rect">
            <a:avLst/>
          </a:prstGeom>
          <a:noFill/>
          <a:extLst>
            <a:ext uri="{909E8E84-426E-40DD-AFC4-6F175D3DCCD1}">
              <a14:hiddenFill xmlns:a14="http://schemas.microsoft.com/office/drawing/2010/main">
                <a:solidFill>
                  <a:srgbClr val="FFFFFF"/>
                </a:solidFill>
              </a14:hiddenFill>
            </a:ext>
          </a:extLst>
        </p:spPr>
      </p:pic>
      <p:sp>
        <p:nvSpPr>
          <p:cNvPr id="27" name="Rettangolo 26"/>
          <p:cNvSpPr/>
          <p:nvPr/>
        </p:nvSpPr>
        <p:spPr>
          <a:xfrm>
            <a:off x="2830988" y="4711964"/>
            <a:ext cx="3334952" cy="338554"/>
          </a:xfrm>
          <a:prstGeom prst="rect">
            <a:avLst/>
          </a:prstGeom>
        </p:spPr>
        <p:txBody>
          <a:bodyPr wrap="none">
            <a:spAutoFit/>
          </a:bodyPr>
          <a:lstStyle/>
          <a:p>
            <a:r>
              <a:rPr lang="it-IT" sz="1600" dirty="0" smtClean="0">
                <a:hlinkClick r:id="rId3"/>
              </a:rPr>
              <a:t>http://www.unric.org/it/agenda-2030</a:t>
            </a:r>
            <a:endParaRPr lang="it-IT" sz="1600" dirty="0"/>
          </a:p>
        </p:txBody>
      </p:sp>
      <p:sp>
        <p:nvSpPr>
          <p:cNvPr id="9" name="CasellaDiTesto 8"/>
          <p:cNvSpPr txBox="1"/>
          <p:nvPr/>
        </p:nvSpPr>
        <p:spPr>
          <a:xfrm>
            <a:off x="205098" y="5065387"/>
            <a:ext cx="8810714" cy="615553"/>
          </a:xfrm>
          <a:prstGeom prst="rect">
            <a:avLst/>
          </a:prstGeom>
          <a:solidFill>
            <a:srgbClr val="FFCC99"/>
          </a:solidFill>
        </p:spPr>
        <p:txBody>
          <a:bodyPr wrap="square" rtlCol="0">
            <a:spAutoFit/>
          </a:bodyPr>
          <a:lstStyle/>
          <a:p>
            <a:r>
              <a:rPr lang="it-IT" dirty="0" smtClean="0"/>
              <a:t>I precedenti «OBIETTIVI DEL MILLENNIO» (2000-2015) sono stati compiuti solo parzialmente.</a:t>
            </a:r>
          </a:p>
          <a:p>
            <a:pPr algn="ctr"/>
            <a:r>
              <a:rPr lang="it-IT" sz="1600" dirty="0" smtClean="0">
                <a:hlinkClick r:id="rId4"/>
              </a:rPr>
              <a:t>http://www.unicef.it/obiettividelmillennio/home.htm</a:t>
            </a:r>
            <a:endParaRPr lang="it-IT" dirty="0"/>
          </a:p>
        </p:txBody>
      </p:sp>
    </p:spTree>
    <p:extLst>
      <p:ext uri="{BB962C8B-B14F-4D97-AF65-F5344CB8AC3E}">
        <p14:creationId xmlns:p14="http://schemas.microsoft.com/office/powerpoint/2010/main" val="87547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isultati immagini per obiettivi di sviluppo sosteni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045137"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9821" y="3503711"/>
            <a:ext cx="2949205" cy="307777"/>
          </a:xfrm>
          <a:prstGeom prst="rect">
            <a:avLst/>
          </a:prstGeom>
        </p:spPr>
        <p:txBody>
          <a:bodyPr wrap="none">
            <a:spAutoFit/>
          </a:bodyPr>
          <a:lstStyle/>
          <a:p>
            <a:r>
              <a:rPr lang="it-IT" sz="1400" i="1" dirty="0" smtClean="0">
                <a:hlinkClick r:id="rId3"/>
              </a:rPr>
              <a:t>http://www.unric.org/it/agenda-2030</a:t>
            </a:r>
            <a:endParaRPr lang="it-IT" sz="1400" i="1" dirty="0"/>
          </a:p>
        </p:txBody>
      </p:sp>
      <p:sp>
        <p:nvSpPr>
          <p:cNvPr id="4" name="Rettangolo 3"/>
          <p:cNvSpPr/>
          <p:nvPr/>
        </p:nvSpPr>
        <p:spPr>
          <a:xfrm>
            <a:off x="7104958" y="826055"/>
            <a:ext cx="2042445" cy="2677656"/>
          </a:xfrm>
          <a:prstGeom prst="rect">
            <a:avLst/>
          </a:prstGeom>
        </p:spPr>
        <p:txBody>
          <a:bodyPr wrap="square">
            <a:spAutoFit/>
          </a:bodyPr>
          <a:lstStyle/>
          <a:p>
            <a:pPr fontAlgn="base"/>
            <a:r>
              <a:rPr lang="it-IT" sz="2400" b="1" cap="all" spc="-60" dirty="0" smtClean="0">
                <a:solidFill>
                  <a:srgbClr val="0070C0"/>
                </a:solidFill>
                <a:latin typeface="Arial" panose="020B0604020202020204" pitchFamily="34" charset="0"/>
              </a:rPr>
              <a:t>FMSI </a:t>
            </a:r>
          </a:p>
          <a:p>
            <a:pPr fontAlgn="base"/>
            <a:r>
              <a:rPr lang="it-IT" b="1" cap="all" spc="-60" dirty="0" smtClean="0">
                <a:solidFill>
                  <a:srgbClr val="DB052F"/>
                </a:solidFill>
                <a:latin typeface="Arial" panose="020B0604020202020204" pitchFamily="34" charset="0"/>
              </a:rPr>
              <a:t>DA’ </a:t>
            </a:r>
            <a:r>
              <a:rPr lang="it-IT" b="1" cap="all" spc="-60" dirty="0">
                <a:solidFill>
                  <a:srgbClr val="DB052F"/>
                </a:solidFill>
                <a:latin typeface="Arial" panose="020B0604020202020204" pitchFamily="34" charset="0"/>
              </a:rPr>
              <a:t>VOCE </a:t>
            </a:r>
            <a:r>
              <a:rPr lang="it-IT" b="1" cap="all" spc="-60" dirty="0" smtClean="0">
                <a:solidFill>
                  <a:srgbClr val="DB052F"/>
                </a:solidFill>
                <a:latin typeface="Arial" panose="020B0604020202020204" pitchFamily="34" charset="0"/>
              </a:rPr>
              <a:t>A </a:t>
            </a:r>
            <a:r>
              <a:rPr lang="it-IT" b="1" cap="all" spc="-60" dirty="0">
                <a:solidFill>
                  <a:srgbClr val="DB052F"/>
                </a:solidFill>
                <a:latin typeface="Arial" panose="020B0604020202020204" pitchFamily="34" charset="0"/>
              </a:rPr>
              <a:t>BAMBINI E </a:t>
            </a:r>
            <a:r>
              <a:rPr lang="it-IT" b="1" cap="all" spc="-60" dirty="0" smtClean="0">
                <a:solidFill>
                  <a:srgbClr val="DB052F"/>
                </a:solidFill>
                <a:latin typeface="Arial" panose="020B0604020202020204" pitchFamily="34" charset="0"/>
              </a:rPr>
              <a:t>ADOLESCENTI </a:t>
            </a:r>
            <a:r>
              <a:rPr lang="it-IT" b="1" cap="all" spc="-60" dirty="0">
                <a:solidFill>
                  <a:srgbClr val="DB052F"/>
                </a:solidFill>
                <a:latin typeface="Arial" panose="020B0604020202020204" pitchFamily="34" charset="0"/>
              </a:rPr>
              <a:t>DELL’AMERICA LATINA </a:t>
            </a:r>
            <a:r>
              <a:rPr lang="it-IT" b="1" cap="all" spc="-60" dirty="0" smtClean="0">
                <a:solidFill>
                  <a:srgbClr val="DB052F"/>
                </a:solidFill>
                <a:latin typeface="Arial" panose="020B0604020202020204" pitchFamily="34" charset="0"/>
              </a:rPr>
              <a:t>PER PREPARARE L’AGENDA ONU 2030</a:t>
            </a:r>
            <a:endParaRPr lang="it-IT" b="1" i="0" cap="all" spc="-60" dirty="0">
              <a:solidFill>
                <a:srgbClr val="DB052F"/>
              </a:solidFill>
              <a:effectLst/>
              <a:latin typeface="Arial" panose="020B0604020202020204" pitchFamily="34" charset="0"/>
            </a:endParaRPr>
          </a:p>
        </p:txBody>
      </p:sp>
      <p:sp>
        <p:nvSpPr>
          <p:cNvPr id="5" name="Rettangolo 4"/>
          <p:cNvSpPr/>
          <p:nvPr/>
        </p:nvSpPr>
        <p:spPr>
          <a:xfrm>
            <a:off x="205099" y="3893129"/>
            <a:ext cx="8802170" cy="2862322"/>
          </a:xfrm>
          <a:prstGeom prst="rect">
            <a:avLst/>
          </a:prstGeom>
        </p:spPr>
        <p:txBody>
          <a:bodyPr wrap="square">
            <a:spAutoFit/>
          </a:bodyPr>
          <a:lstStyle/>
          <a:p>
            <a:pPr fontAlgn="base"/>
            <a:r>
              <a:rPr lang="it-IT" sz="1200" spc="-40" dirty="0" smtClean="0">
                <a:solidFill>
                  <a:srgbClr val="000000"/>
                </a:solidFill>
              </a:rPr>
              <a:t>A New </a:t>
            </a:r>
            <a:r>
              <a:rPr lang="it-IT" sz="1200" spc="-40" dirty="0">
                <a:solidFill>
                  <a:srgbClr val="000000"/>
                </a:solidFill>
              </a:rPr>
              <a:t>York, dal 25 al 27 settembre, </a:t>
            </a:r>
            <a:r>
              <a:rPr lang="it-IT" sz="1200" spc="-40" dirty="0" smtClean="0">
                <a:solidFill>
                  <a:srgbClr val="000000"/>
                </a:solidFill>
              </a:rPr>
              <a:t>l’Assemblea </a:t>
            </a:r>
            <a:r>
              <a:rPr lang="it-IT" sz="1200" spc="-40" dirty="0">
                <a:solidFill>
                  <a:srgbClr val="000000"/>
                </a:solidFill>
              </a:rPr>
              <a:t>Generale delle Nazioni </a:t>
            </a:r>
            <a:r>
              <a:rPr lang="it-IT" sz="1200" spc="-40" dirty="0" smtClean="0">
                <a:solidFill>
                  <a:srgbClr val="000000"/>
                </a:solidFill>
              </a:rPr>
              <a:t>Unite discute e approva l’</a:t>
            </a:r>
            <a:r>
              <a:rPr lang="it-IT" sz="1200" b="1" spc="-40" dirty="0" smtClean="0">
                <a:solidFill>
                  <a:srgbClr val="000000"/>
                </a:solidFill>
              </a:rPr>
              <a:t>Agenda </a:t>
            </a:r>
            <a:r>
              <a:rPr lang="it-IT" sz="1200" b="1" spc="-40" dirty="0">
                <a:solidFill>
                  <a:srgbClr val="000000"/>
                </a:solidFill>
              </a:rPr>
              <a:t>di Sviluppo Post 2015”</a:t>
            </a:r>
            <a:r>
              <a:rPr lang="it-IT" sz="1200" spc="-40" dirty="0">
                <a:solidFill>
                  <a:srgbClr val="000000"/>
                </a:solidFill>
              </a:rPr>
              <a:t>, che ha definito gli obiettivi che governeranno il mondo fino al 2030</a:t>
            </a:r>
            <a:r>
              <a:rPr lang="it-IT" sz="1200" spc="-40" dirty="0" smtClean="0">
                <a:solidFill>
                  <a:srgbClr val="000000"/>
                </a:solidFill>
              </a:rPr>
              <a:t>. In vista di tale evento, la </a:t>
            </a:r>
            <a:r>
              <a:rPr lang="it-IT" sz="1200" spc="-40" dirty="0">
                <a:solidFill>
                  <a:srgbClr val="000000"/>
                </a:solidFill>
              </a:rPr>
              <a:t>coalizione di organizzazioni di cui </a:t>
            </a:r>
            <a:r>
              <a:rPr lang="it-IT" sz="1200" b="1" spc="-40" dirty="0">
                <a:solidFill>
                  <a:srgbClr val="000000"/>
                </a:solidFill>
              </a:rPr>
              <a:t>FMSI</a:t>
            </a:r>
            <a:r>
              <a:rPr lang="it-IT" sz="1200" spc="-40" dirty="0">
                <a:solidFill>
                  <a:srgbClr val="000000"/>
                </a:solidFill>
              </a:rPr>
              <a:t> fa parte – </a:t>
            </a:r>
            <a:r>
              <a:rPr lang="it-IT" sz="1200" b="1" spc="-40" dirty="0">
                <a:solidFill>
                  <a:srgbClr val="000000"/>
                </a:solidFill>
              </a:rPr>
              <a:t>il </a:t>
            </a:r>
            <a:r>
              <a:rPr lang="it-IT" sz="1200" b="1" spc="-40" dirty="0" err="1">
                <a:solidFill>
                  <a:srgbClr val="000000"/>
                </a:solidFill>
                <a:hlinkClick r:id="rId4"/>
              </a:rPr>
              <a:t>Movimiento</a:t>
            </a:r>
            <a:r>
              <a:rPr lang="it-IT" sz="1200" b="1" spc="-40" dirty="0">
                <a:solidFill>
                  <a:srgbClr val="000000"/>
                </a:solidFill>
                <a:hlinkClick r:id="rId4"/>
              </a:rPr>
              <a:t> </a:t>
            </a:r>
            <a:r>
              <a:rPr lang="it-IT" sz="1200" b="1" spc="-40" dirty="0" err="1">
                <a:solidFill>
                  <a:srgbClr val="000000"/>
                </a:solidFill>
                <a:hlinkClick r:id="rId4"/>
              </a:rPr>
              <a:t>Mundial</a:t>
            </a:r>
            <a:r>
              <a:rPr lang="it-IT" sz="1200" b="1" spc="-40" dirty="0">
                <a:solidFill>
                  <a:srgbClr val="000000"/>
                </a:solidFill>
                <a:hlinkClick r:id="rId4"/>
              </a:rPr>
              <a:t> por la </a:t>
            </a:r>
            <a:r>
              <a:rPr lang="it-IT" sz="1200" b="1" spc="-40" dirty="0" err="1">
                <a:solidFill>
                  <a:srgbClr val="000000"/>
                </a:solidFill>
                <a:hlinkClick r:id="rId4"/>
              </a:rPr>
              <a:t>Infancia</a:t>
            </a:r>
            <a:r>
              <a:rPr lang="it-IT" sz="1200" spc="-40" dirty="0">
                <a:solidFill>
                  <a:srgbClr val="000000"/>
                </a:solidFill>
              </a:rPr>
              <a:t> – </a:t>
            </a:r>
            <a:r>
              <a:rPr lang="it-IT" sz="1200" b="1" spc="-40" dirty="0">
                <a:solidFill>
                  <a:srgbClr val="000000"/>
                </a:solidFill>
              </a:rPr>
              <a:t>ha insistito affinché</a:t>
            </a:r>
            <a:r>
              <a:rPr lang="it-IT" sz="1200" spc="-40" dirty="0">
                <a:solidFill>
                  <a:srgbClr val="000000"/>
                </a:solidFill>
              </a:rPr>
              <a:t> </a:t>
            </a:r>
            <a:r>
              <a:rPr lang="it-IT" sz="1200" b="1" spc="-40" dirty="0">
                <a:solidFill>
                  <a:srgbClr val="000000"/>
                </a:solidFill>
              </a:rPr>
              <a:t>i diritti di tutti i bambini</a:t>
            </a:r>
            <a:r>
              <a:rPr lang="it-IT" sz="1200" spc="-40" dirty="0">
                <a:solidFill>
                  <a:srgbClr val="000000"/>
                </a:solidFill>
              </a:rPr>
              <a:t>, specialmente i più vulnerabili, </a:t>
            </a:r>
            <a:r>
              <a:rPr lang="it-IT" sz="1200" b="1" spc="-40" dirty="0">
                <a:solidFill>
                  <a:srgbClr val="000000"/>
                </a:solidFill>
              </a:rPr>
              <a:t>fossero al centro dei nuovi Obiettivi di </a:t>
            </a:r>
            <a:r>
              <a:rPr lang="it-IT" sz="1200" b="1" spc="-40" dirty="0" smtClean="0">
                <a:solidFill>
                  <a:srgbClr val="000000"/>
                </a:solidFill>
              </a:rPr>
              <a:t>Sviluppo. </a:t>
            </a:r>
            <a:r>
              <a:rPr lang="it-IT" sz="1200" spc="-40" dirty="0" smtClean="0">
                <a:solidFill>
                  <a:srgbClr val="000000"/>
                </a:solidFill>
              </a:rPr>
              <a:t>Lo ha fatto elaborando una versione semplificata dei 17 obiettivi proposti (IL MONDO CHE VOGLIAMO) e proponendo due domande fondamentali:</a:t>
            </a:r>
          </a:p>
          <a:p>
            <a:pPr fontAlgn="base"/>
            <a:r>
              <a:rPr lang="it-IT" sz="1200" spc="-40" dirty="0" smtClean="0">
                <a:solidFill>
                  <a:srgbClr val="000000"/>
                </a:solidFill>
              </a:rPr>
              <a:t>“</a:t>
            </a:r>
            <a:r>
              <a:rPr lang="it-IT" sz="1200" i="1" spc="-40" dirty="0" smtClean="0">
                <a:solidFill>
                  <a:srgbClr val="000000"/>
                </a:solidFill>
              </a:rPr>
              <a:t>Cosa </a:t>
            </a:r>
            <a:r>
              <a:rPr lang="it-IT" sz="1200" i="1" spc="-40" dirty="0">
                <a:solidFill>
                  <a:srgbClr val="000000"/>
                </a:solidFill>
              </a:rPr>
              <a:t>di importante non sta ricevendo la giusta considerazione</a:t>
            </a:r>
            <a:r>
              <a:rPr lang="it-IT" sz="1200" spc="-40" dirty="0">
                <a:solidFill>
                  <a:srgbClr val="000000"/>
                </a:solidFill>
              </a:rPr>
              <a:t>?” e </a:t>
            </a:r>
            <a:r>
              <a:rPr lang="it-IT" sz="1200" spc="-40" dirty="0" smtClean="0">
                <a:solidFill>
                  <a:srgbClr val="000000"/>
                </a:solidFill>
              </a:rPr>
              <a:t>“</a:t>
            </a:r>
            <a:r>
              <a:rPr lang="it-IT" sz="1200" i="1" spc="-40" dirty="0" smtClean="0">
                <a:solidFill>
                  <a:srgbClr val="000000"/>
                </a:solidFill>
              </a:rPr>
              <a:t>Che </a:t>
            </a:r>
            <a:r>
              <a:rPr lang="it-IT" sz="1200" i="1" spc="-40" dirty="0">
                <a:solidFill>
                  <a:srgbClr val="000000"/>
                </a:solidFill>
              </a:rPr>
              <a:t>altro si dovrebbe fare per garantire i diritti di bambini e adolescenti</a:t>
            </a:r>
            <a:r>
              <a:rPr lang="it-IT" sz="1200" spc="-40" dirty="0">
                <a:solidFill>
                  <a:srgbClr val="000000"/>
                </a:solidFill>
              </a:rPr>
              <a:t>?”.</a:t>
            </a:r>
          </a:p>
          <a:p>
            <a:pPr fontAlgn="base"/>
            <a:r>
              <a:rPr lang="it-IT" sz="1200" spc="-40" dirty="0">
                <a:solidFill>
                  <a:srgbClr val="000000"/>
                </a:solidFill>
              </a:rPr>
              <a:t>Nel 2014 </a:t>
            </a:r>
            <a:r>
              <a:rPr lang="it-IT" sz="1200" b="1" spc="-40" dirty="0">
                <a:solidFill>
                  <a:srgbClr val="000000"/>
                </a:solidFill>
              </a:rPr>
              <a:t>1.080 bambini e adolescenti</a:t>
            </a:r>
            <a:r>
              <a:rPr lang="it-IT" sz="1200" spc="-40" dirty="0">
                <a:solidFill>
                  <a:srgbClr val="000000"/>
                </a:solidFill>
              </a:rPr>
              <a:t> di Brasile, Costa Rica, Nicaragua, </a:t>
            </a:r>
            <a:r>
              <a:rPr lang="it-IT" sz="1200" spc="-40" dirty="0" err="1">
                <a:solidFill>
                  <a:srgbClr val="000000"/>
                </a:solidFill>
              </a:rPr>
              <a:t>El</a:t>
            </a:r>
            <a:r>
              <a:rPr lang="it-IT" sz="1200" spc="-40" dirty="0">
                <a:solidFill>
                  <a:srgbClr val="000000"/>
                </a:solidFill>
              </a:rPr>
              <a:t> Salvador, Guatemala, Uruguay, Colombia, Cile, Perù e Messico hanno partecipato a degli incontri per discutere su questi quesiti. </a:t>
            </a:r>
            <a:r>
              <a:rPr lang="it-IT" sz="1200" spc="-40" dirty="0">
                <a:solidFill>
                  <a:srgbClr val="FF0000"/>
                </a:solidFill>
              </a:rPr>
              <a:t>Quasi la metà degli interpellati erano studenti maristi.</a:t>
            </a:r>
          </a:p>
          <a:p>
            <a:pPr fontAlgn="base"/>
            <a:r>
              <a:rPr lang="it-IT" sz="1200" spc="-40" dirty="0">
                <a:solidFill>
                  <a:srgbClr val="000000"/>
                </a:solidFill>
              </a:rPr>
              <a:t>Come frutto della loro riflessione, i ragazzi hanno individuato </a:t>
            </a:r>
            <a:r>
              <a:rPr lang="it-IT" sz="1200" b="1" spc="-40" dirty="0">
                <a:solidFill>
                  <a:srgbClr val="000000"/>
                </a:solidFill>
              </a:rPr>
              <a:t>le seguenti priorità</a:t>
            </a:r>
            <a:r>
              <a:rPr lang="it-IT" sz="1200" spc="-40" dirty="0" smtClean="0">
                <a:solidFill>
                  <a:srgbClr val="000000"/>
                </a:solidFill>
              </a:rPr>
              <a:t>: </a:t>
            </a:r>
            <a:r>
              <a:rPr lang="it-IT" sz="1200" i="1" spc="-40" dirty="0" smtClean="0">
                <a:solidFill>
                  <a:srgbClr val="000000"/>
                </a:solidFill>
              </a:rPr>
              <a:t>1) Sradicare </a:t>
            </a:r>
            <a:r>
              <a:rPr lang="it-IT" sz="1200" i="1" spc="-40" dirty="0">
                <a:solidFill>
                  <a:srgbClr val="000000"/>
                </a:solidFill>
              </a:rPr>
              <a:t>la </a:t>
            </a:r>
            <a:r>
              <a:rPr lang="it-IT" sz="1200" i="1" spc="-40" dirty="0" smtClean="0">
                <a:solidFill>
                  <a:srgbClr val="000000"/>
                </a:solidFill>
              </a:rPr>
              <a:t>povertà, 2)Garantire </a:t>
            </a:r>
            <a:r>
              <a:rPr lang="it-IT" sz="1200" i="1" spc="-40" dirty="0">
                <a:solidFill>
                  <a:srgbClr val="000000"/>
                </a:solidFill>
              </a:rPr>
              <a:t>istruzione di </a:t>
            </a:r>
            <a:r>
              <a:rPr lang="it-IT" sz="1200" i="1" spc="-40" dirty="0" smtClean="0">
                <a:solidFill>
                  <a:srgbClr val="000000"/>
                </a:solidFill>
              </a:rPr>
              <a:t>qualità, 3)Sradicare </a:t>
            </a:r>
            <a:r>
              <a:rPr lang="it-IT" sz="1200" i="1" spc="-40" dirty="0">
                <a:solidFill>
                  <a:srgbClr val="000000"/>
                </a:solidFill>
              </a:rPr>
              <a:t>la </a:t>
            </a:r>
            <a:r>
              <a:rPr lang="it-IT" sz="1200" i="1" spc="-40" dirty="0" smtClean="0">
                <a:solidFill>
                  <a:srgbClr val="000000"/>
                </a:solidFill>
              </a:rPr>
              <a:t>fame, 4)Garantire </a:t>
            </a:r>
            <a:r>
              <a:rPr lang="it-IT" sz="1200" i="1" spc="-40" dirty="0">
                <a:solidFill>
                  <a:srgbClr val="000000"/>
                </a:solidFill>
              </a:rPr>
              <a:t>assistenza </a:t>
            </a:r>
            <a:r>
              <a:rPr lang="it-IT" sz="1200" i="1" spc="-40" dirty="0" smtClean="0">
                <a:solidFill>
                  <a:srgbClr val="000000"/>
                </a:solidFill>
              </a:rPr>
              <a:t>medica, 5)Assicurare </a:t>
            </a:r>
            <a:r>
              <a:rPr lang="it-IT" sz="1200" i="1" spc="-40" dirty="0">
                <a:solidFill>
                  <a:srgbClr val="000000"/>
                </a:solidFill>
              </a:rPr>
              <a:t>la </a:t>
            </a:r>
            <a:r>
              <a:rPr lang="it-IT" sz="1200" i="1" spc="-40" dirty="0" smtClean="0">
                <a:solidFill>
                  <a:srgbClr val="000000"/>
                </a:solidFill>
              </a:rPr>
              <a:t>pace. </a:t>
            </a:r>
            <a:endParaRPr lang="it-IT" sz="1200" i="1" spc="-40" dirty="0">
              <a:solidFill>
                <a:srgbClr val="000000"/>
              </a:solidFill>
            </a:endParaRPr>
          </a:p>
          <a:p>
            <a:pPr fontAlgn="base"/>
            <a:r>
              <a:rPr lang="it-IT" sz="1200" spc="-40" dirty="0">
                <a:solidFill>
                  <a:srgbClr val="000000"/>
                </a:solidFill>
              </a:rPr>
              <a:t>L’impatto generato da questo processo di consultazione ha spinto altri paesi a replicare l’esperienza; la versione semplificata dei 17 Obiettivi è stata tradotta in più di dieci lingue.</a:t>
            </a:r>
          </a:p>
          <a:p>
            <a:pPr fontAlgn="base"/>
            <a:r>
              <a:rPr lang="it-IT" sz="1200" spc="-40" dirty="0">
                <a:solidFill>
                  <a:srgbClr val="000000"/>
                </a:solidFill>
              </a:rPr>
              <a:t> </a:t>
            </a:r>
            <a:r>
              <a:rPr lang="it-IT" sz="1200" spc="-40" dirty="0" smtClean="0">
                <a:solidFill>
                  <a:srgbClr val="000000"/>
                </a:solidFill>
              </a:rPr>
              <a:t>A </a:t>
            </a:r>
            <a:r>
              <a:rPr lang="it-IT" sz="1200" spc="-40" dirty="0">
                <a:solidFill>
                  <a:srgbClr val="000000"/>
                </a:solidFill>
              </a:rPr>
              <a:t>marzo 2015, quando sono riprese le negoziazioni sull’Agenda Post 2015, due adolescenti (di Brasile e </a:t>
            </a:r>
            <a:r>
              <a:rPr lang="it-IT" sz="1200" spc="-40" dirty="0" smtClean="0">
                <a:solidFill>
                  <a:srgbClr val="000000"/>
                </a:solidFill>
              </a:rPr>
              <a:t>Cile, quest’ultimo di una scuola marista) </a:t>
            </a:r>
            <a:r>
              <a:rPr lang="it-IT" sz="1200" spc="-40" dirty="0">
                <a:solidFill>
                  <a:srgbClr val="000000"/>
                </a:solidFill>
              </a:rPr>
              <a:t>hanno avuto l’opportunità di andare a New York per trasmettere alle Nazioni Unite le opinioni dei bambini e ragazzi dell’America Latina.</a:t>
            </a:r>
          </a:p>
          <a:p>
            <a:pPr fontAlgn="base"/>
            <a:r>
              <a:rPr lang="it-IT" sz="1200" spc="-40" dirty="0">
                <a:solidFill>
                  <a:srgbClr val="000000"/>
                </a:solidFill>
              </a:rPr>
              <a:t> </a:t>
            </a:r>
            <a:r>
              <a:rPr lang="it-IT" sz="1200" spc="-40" dirty="0" smtClean="0">
                <a:solidFill>
                  <a:srgbClr val="000000"/>
                </a:solidFill>
              </a:rPr>
              <a:t>Il</a:t>
            </a:r>
            <a:r>
              <a:rPr lang="it-IT" sz="1200" spc="-40" dirty="0">
                <a:solidFill>
                  <a:srgbClr val="000000"/>
                </a:solidFill>
              </a:rPr>
              <a:t> </a:t>
            </a:r>
            <a:r>
              <a:rPr lang="it-IT" sz="1200" spc="-40" dirty="0" err="1">
                <a:solidFill>
                  <a:srgbClr val="000000"/>
                </a:solidFill>
                <a:hlinkClick r:id="rId5"/>
              </a:rPr>
              <a:t>Movimiento</a:t>
            </a:r>
            <a:r>
              <a:rPr lang="it-IT" sz="1200" spc="-40" dirty="0">
                <a:solidFill>
                  <a:srgbClr val="000000"/>
                </a:solidFill>
                <a:hlinkClick r:id="rId5"/>
              </a:rPr>
              <a:t> </a:t>
            </a:r>
            <a:r>
              <a:rPr lang="it-IT" sz="1200" spc="-40" dirty="0" err="1">
                <a:solidFill>
                  <a:srgbClr val="000000"/>
                </a:solidFill>
                <a:hlinkClick r:id="rId5"/>
              </a:rPr>
              <a:t>Mundial</a:t>
            </a:r>
            <a:r>
              <a:rPr lang="it-IT" sz="1200" spc="-40" dirty="0">
                <a:solidFill>
                  <a:srgbClr val="000000"/>
                </a:solidFill>
                <a:hlinkClick r:id="rId5"/>
              </a:rPr>
              <a:t> por la </a:t>
            </a:r>
            <a:r>
              <a:rPr lang="it-IT" sz="1200" spc="-40" dirty="0" err="1">
                <a:solidFill>
                  <a:srgbClr val="000000"/>
                </a:solidFill>
                <a:hlinkClick r:id="rId5"/>
              </a:rPr>
              <a:t>Infancia</a:t>
            </a:r>
            <a:r>
              <a:rPr lang="it-IT" sz="1200" spc="-40" dirty="0">
                <a:solidFill>
                  <a:srgbClr val="000000"/>
                </a:solidFill>
              </a:rPr>
              <a:t> e FMSI intendono promuovere il fatto che siano gli stessi </a:t>
            </a:r>
            <a:r>
              <a:rPr lang="it-IT" sz="1200" b="1" spc="-40" dirty="0">
                <a:solidFill>
                  <a:srgbClr val="000000"/>
                </a:solidFill>
              </a:rPr>
              <a:t>bambini e adolescenti a monitorare il compimento delle mete prestabilite</a:t>
            </a:r>
            <a:r>
              <a:rPr lang="it-IT" sz="1200" spc="-40" dirty="0">
                <a:solidFill>
                  <a:srgbClr val="000000"/>
                </a:solidFill>
              </a:rPr>
              <a:t>. E auspicano che la voce dei giovani sia ascoltata dai governi e dagli attori decisivi delle Nazioni Unite. </a:t>
            </a:r>
            <a:endParaRPr lang="it-IT" sz="1200" b="0" i="0" spc="-40" dirty="0">
              <a:solidFill>
                <a:srgbClr val="000000"/>
              </a:solidFill>
              <a:effectLst/>
            </a:endParaRPr>
          </a:p>
        </p:txBody>
      </p:sp>
    </p:spTree>
    <p:extLst>
      <p:ext uri="{BB962C8B-B14F-4D97-AF65-F5344CB8AC3E}">
        <p14:creationId xmlns:p14="http://schemas.microsoft.com/office/powerpoint/2010/main" val="424749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mfc.org/images/stories/gmclogo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46" y="65412"/>
            <a:ext cx="3328409" cy="15795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mfc.org/templates/gmfc/images/logo_c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025" y="65412"/>
            <a:ext cx="3732762" cy="156960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324031" y="2564517"/>
            <a:ext cx="3760148" cy="4293483"/>
          </a:xfrm>
          <a:prstGeom prst="rect">
            <a:avLst/>
          </a:prstGeom>
        </p:spPr>
        <p:txBody>
          <a:bodyPr wrap="square">
            <a:spAutoFit/>
          </a:bodyPr>
          <a:lstStyle/>
          <a:p>
            <a:pPr algn="just"/>
            <a:r>
              <a:rPr lang="es-ES" sz="1300" b="0" i="0" spc="-80" dirty="0" smtClean="0">
                <a:solidFill>
                  <a:srgbClr val="3D514F"/>
                </a:solidFill>
                <a:effectLst/>
              </a:rPr>
              <a:t>El Movimiento Mundial en favor de la Infancia (MMI) se creó como resultado la campaña </a:t>
            </a:r>
            <a:r>
              <a:rPr lang="es-ES" sz="1300" b="0" i="0" u="none" strike="noStrike" spc="-80" dirty="0" smtClean="0">
                <a:solidFill>
                  <a:srgbClr val="FE9D36"/>
                </a:solidFill>
                <a:effectLst/>
                <a:hlinkClick r:id="rId4"/>
              </a:rPr>
              <a:t>“</a:t>
            </a:r>
            <a:r>
              <a:rPr lang="es-ES" sz="1300" b="0" i="0" u="none" strike="noStrike" spc="-80" dirty="0" err="1" smtClean="0">
                <a:solidFill>
                  <a:srgbClr val="FE9D36"/>
                </a:solidFill>
                <a:effectLst/>
                <a:hlinkClick r:id="rId4"/>
              </a:rPr>
              <a:t>Say</a:t>
            </a:r>
            <a:r>
              <a:rPr lang="es-ES" sz="1300" b="0" i="0" u="none" strike="noStrike" spc="-80" dirty="0" smtClean="0">
                <a:solidFill>
                  <a:srgbClr val="FE9D36"/>
                </a:solidFill>
                <a:effectLst/>
                <a:hlinkClick r:id="rId4"/>
              </a:rPr>
              <a:t> Yes </a:t>
            </a:r>
            <a:r>
              <a:rPr lang="es-ES" sz="1300" b="0" i="0" u="none" strike="noStrike" spc="-80" dirty="0" err="1" smtClean="0">
                <a:solidFill>
                  <a:srgbClr val="FE9D36"/>
                </a:solidFill>
                <a:effectLst/>
                <a:hlinkClick r:id="rId4"/>
              </a:rPr>
              <a:t>for</a:t>
            </a:r>
            <a:r>
              <a:rPr lang="es-ES" sz="1300" b="0" i="0" u="none" strike="noStrike" spc="-80" dirty="0" smtClean="0">
                <a:solidFill>
                  <a:srgbClr val="FE9D36"/>
                </a:solidFill>
                <a:effectLst/>
                <a:hlinkClick r:id="rId4"/>
              </a:rPr>
              <a:t> </a:t>
            </a:r>
            <a:r>
              <a:rPr lang="es-ES" sz="1300" b="0" i="0" u="none" strike="noStrike" spc="-80" dirty="0" err="1" smtClean="0">
                <a:solidFill>
                  <a:srgbClr val="FE9D36"/>
                </a:solidFill>
                <a:effectLst/>
                <a:hlinkClick r:id="rId4"/>
              </a:rPr>
              <a:t>Children</a:t>
            </a:r>
            <a:r>
              <a:rPr lang="es-ES" sz="1300" b="0" i="0" u="none" strike="noStrike" spc="-80" dirty="0" smtClean="0">
                <a:solidFill>
                  <a:srgbClr val="FE9D36"/>
                </a:solidFill>
                <a:effectLst/>
                <a:hlinkClick r:id="rId4"/>
              </a:rPr>
              <a:t>”</a:t>
            </a:r>
            <a:r>
              <a:rPr lang="es-ES" sz="1300" b="0" i="0" spc="-80" dirty="0" smtClean="0">
                <a:solidFill>
                  <a:srgbClr val="3D514F"/>
                </a:solidFill>
                <a:effectLst/>
              </a:rPr>
              <a:t>. </a:t>
            </a:r>
          </a:p>
          <a:p>
            <a:pPr algn="just"/>
            <a:r>
              <a:rPr lang="es-ES" sz="1300" b="0" i="0" spc="-80" dirty="0" smtClean="0">
                <a:solidFill>
                  <a:srgbClr val="3D514F"/>
                </a:solidFill>
                <a:effectLst/>
              </a:rPr>
              <a:t>Durante la Sesión Especial sobre la Infancia organizada por la ONU en 2002 se decidió movilizar a las personas de todas las naciones, a las familias, a las comunidades, a la sociedad civil, a las ONG </a:t>
            </a:r>
            <a:r>
              <a:rPr lang="es-ES" sz="1300" b="1" i="0" u="sng" spc="-80" dirty="0" smtClean="0">
                <a:solidFill>
                  <a:srgbClr val="3D514F"/>
                </a:solidFill>
                <a:effectLst/>
              </a:rPr>
              <a:t>y a los niños </a:t>
            </a:r>
            <a:r>
              <a:rPr lang="es-ES" sz="1300" b="0" i="0" spc="-80" dirty="0" smtClean="0">
                <a:solidFill>
                  <a:srgbClr val="3D514F"/>
                </a:solidFill>
                <a:effectLst/>
              </a:rPr>
              <a:t>para crear un movimiento activo, unido y de gran influencia.</a:t>
            </a:r>
          </a:p>
          <a:p>
            <a:pPr algn="just"/>
            <a:r>
              <a:rPr lang="es-ES" sz="1300" b="0" i="0" spc="-80" dirty="0" smtClean="0">
                <a:solidFill>
                  <a:srgbClr val="3D514F"/>
                </a:solidFill>
                <a:effectLst/>
              </a:rPr>
              <a:t>El MMI es una coalición de las mayores organizaciones y redes de defensa de los derechos del niño. A nivel regional, el GMC está dirigido por las Plataformas Regionales que a su vez están integradas en plataformas nacionales de organizaciones que trabajan en defensa de los derechos del niño.</a:t>
            </a:r>
          </a:p>
          <a:p>
            <a:pPr algn="just"/>
            <a:r>
              <a:rPr lang="es-ES" sz="1300" b="0" i="0" spc="-80" dirty="0" smtClean="0">
                <a:solidFill>
                  <a:srgbClr val="3D514F"/>
                </a:solidFill>
                <a:effectLst/>
              </a:rPr>
              <a:t>Los principales objetivos del MMI son:</a:t>
            </a:r>
          </a:p>
          <a:p>
            <a:pPr marL="180000" indent="-180000" algn="just">
              <a:buFont typeface="Arial" panose="020B0604020202020204" pitchFamily="34" charset="0"/>
              <a:buChar char="•"/>
            </a:pPr>
            <a:r>
              <a:rPr lang="es-ES" sz="1300" b="0" i="0" spc="-80" dirty="0" smtClean="0">
                <a:solidFill>
                  <a:srgbClr val="3D514F"/>
                </a:solidFill>
                <a:effectLst/>
              </a:rPr>
              <a:t>Unir y coordinar organizaciones y personas para influir sobre la opinión pública y organizar una acción colectiva;</a:t>
            </a:r>
          </a:p>
          <a:p>
            <a:pPr marL="180000" indent="-180000" algn="just">
              <a:buFont typeface="Arial" panose="020B0604020202020204" pitchFamily="34" charset="0"/>
              <a:buChar char="•"/>
            </a:pPr>
            <a:r>
              <a:rPr lang="es-ES" sz="1300" b="0" i="0" spc="-80" dirty="0" smtClean="0">
                <a:solidFill>
                  <a:srgbClr val="3D514F"/>
                </a:solidFill>
                <a:effectLst/>
              </a:rPr>
              <a:t>Promover y apoyar la participación de los niños;</a:t>
            </a:r>
          </a:p>
          <a:p>
            <a:pPr marL="180000" indent="-180000" algn="just">
              <a:buFont typeface="Arial" panose="020B0604020202020204" pitchFamily="34" charset="0"/>
              <a:buChar char="•"/>
            </a:pPr>
            <a:r>
              <a:rPr lang="es-ES" sz="1300" b="0" i="0" spc="-80" dirty="0" smtClean="0">
                <a:solidFill>
                  <a:srgbClr val="3D514F"/>
                </a:solidFill>
                <a:effectLst/>
              </a:rPr>
              <a:t>Influenciar y fomentar la responsabilidad y los compromisos políticos.</a:t>
            </a:r>
          </a:p>
          <a:p>
            <a:pPr algn="just"/>
            <a:r>
              <a:rPr lang="es-ES" sz="1300" b="0" i="0" spc="-80" dirty="0" smtClean="0">
                <a:solidFill>
                  <a:srgbClr val="3D514F"/>
                </a:solidFill>
                <a:effectLst/>
              </a:rPr>
              <a:t>En síntesis,  el MMI busca promover campañas globales para la defensa de los derechos del niño y la responsabilidad de los gobiernos con la infancia.</a:t>
            </a:r>
            <a:endParaRPr lang="es-ES" sz="1300" b="0" i="0" spc="-80" dirty="0">
              <a:solidFill>
                <a:srgbClr val="3D514F"/>
              </a:solidFill>
              <a:effectLst/>
            </a:endParaRPr>
          </a:p>
        </p:txBody>
      </p:sp>
      <p:pic>
        <p:nvPicPr>
          <p:cNvPr id="2056" name="Picture 8" descr="END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463" y="1933653"/>
            <a:ext cx="1381125"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12846" y="2564516"/>
            <a:ext cx="3655849" cy="4293483"/>
          </a:xfrm>
          <a:prstGeom prst="rect">
            <a:avLst/>
          </a:prstGeom>
        </p:spPr>
        <p:txBody>
          <a:bodyPr wrap="square">
            <a:spAutoFit/>
          </a:bodyPr>
          <a:lstStyle/>
          <a:p>
            <a:pPr algn="just"/>
            <a:r>
              <a:rPr lang="en-US" sz="1300" b="0" i="0" spc="-80" dirty="0" smtClean="0">
                <a:solidFill>
                  <a:srgbClr val="3D514F"/>
                </a:solidFill>
                <a:effectLst/>
              </a:rPr>
              <a:t>The Global Movement for Children (GMC) aims at uniting efforts from </a:t>
            </a:r>
            <a:r>
              <a:rPr lang="en-US" sz="1300" b="0" i="0" spc="-80" dirty="0" err="1" smtClean="0">
                <a:solidFill>
                  <a:srgbClr val="3D514F"/>
                </a:solidFill>
                <a:effectLst/>
              </a:rPr>
              <a:t>organisations</a:t>
            </a:r>
            <a:r>
              <a:rPr lang="en-US" sz="1300" b="0" i="0" spc="-80" dirty="0" smtClean="0">
                <a:solidFill>
                  <a:srgbClr val="3D514F"/>
                </a:solidFill>
                <a:effectLst/>
              </a:rPr>
              <a:t>, people and children </a:t>
            </a:r>
            <a:r>
              <a:rPr lang="en-US" sz="1300" b="1" i="0" spc="-80" dirty="0" smtClean="0">
                <a:solidFill>
                  <a:srgbClr val="3D514F"/>
                </a:solidFill>
                <a:effectLst/>
              </a:rPr>
              <a:t>to build a world fit for children. </a:t>
            </a:r>
          </a:p>
          <a:p>
            <a:pPr algn="just"/>
            <a:r>
              <a:rPr lang="en-US" sz="1300" b="0" i="0" spc="-80" dirty="0" smtClean="0">
                <a:solidFill>
                  <a:srgbClr val="3D514F"/>
                </a:solidFill>
                <a:effectLst/>
              </a:rPr>
              <a:t>The GMC was created as a result of the </a:t>
            </a:r>
            <a:r>
              <a:rPr lang="en-US" sz="1300" b="0" i="0" u="none" strike="noStrike" spc="-80" dirty="0" smtClean="0">
                <a:solidFill>
                  <a:srgbClr val="FE9D36"/>
                </a:solidFill>
                <a:effectLst/>
                <a:hlinkClick r:id="rId4"/>
              </a:rPr>
              <a:t>“Say Yes for Children” </a:t>
            </a:r>
            <a:r>
              <a:rPr lang="en-US" sz="1300" b="0" i="0" spc="-80" dirty="0" smtClean="0">
                <a:solidFill>
                  <a:srgbClr val="3D514F"/>
                </a:solidFill>
                <a:effectLst/>
              </a:rPr>
              <a:t>campaign which led to the </a:t>
            </a:r>
            <a:r>
              <a:rPr lang="en-US" sz="1300" b="0" i="0" u="none" strike="noStrike" spc="-80" dirty="0" smtClean="0">
                <a:solidFill>
                  <a:srgbClr val="FE9D36"/>
                </a:solidFill>
                <a:effectLst/>
                <a:hlinkClick r:id="rId7"/>
              </a:rPr>
              <a:t>UN Special Session on Children</a:t>
            </a:r>
            <a:r>
              <a:rPr lang="en-US" sz="1300" b="0" i="0" spc="-80" dirty="0" smtClean="0">
                <a:solidFill>
                  <a:srgbClr val="3D514F"/>
                </a:solidFill>
                <a:effectLst/>
              </a:rPr>
              <a:t> in 2002 to mobilize citizens of every nation, families, communities, civil society, organizations of every kind and children within an active, influential and united movement.</a:t>
            </a:r>
          </a:p>
          <a:p>
            <a:pPr algn="just"/>
            <a:r>
              <a:rPr lang="en-US" sz="1300" b="0" i="0" spc="-80" dirty="0" smtClean="0">
                <a:solidFill>
                  <a:srgbClr val="3D514F"/>
                </a:solidFill>
                <a:effectLst/>
              </a:rPr>
              <a:t>The GMC is led by a coalition of the largest </a:t>
            </a:r>
            <a:r>
              <a:rPr lang="en-US" sz="1300" b="0" i="0" spc="-80" dirty="0" err="1" smtClean="0">
                <a:solidFill>
                  <a:srgbClr val="3D514F"/>
                </a:solidFill>
                <a:effectLst/>
              </a:rPr>
              <a:t>organisations</a:t>
            </a:r>
            <a:r>
              <a:rPr lang="en-US" sz="1300" b="0" i="0" spc="-80" dirty="0" smtClean="0">
                <a:solidFill>
                  <a:srgbClr val="3D514F"/>
                </a:solidFill>
                <a:effectLst/>
              </a:rPr>
              <a:t> and networks focused on children. At a regional level, the GMC is led by the Regional Platforms which are in turn integrated by national platforms of </a:t>
            </a:r>
            <a:r>
              <a:rPr lang="en-US" sz="1300" b="0" i="0" spc="-80" dirty="0" err="1" smtClean="0">
                <a:solidFill>
                  <a:srgbClr val="3D514F"/>
                </a:solidFill>
                <a:effectLst/>
              </a:rPr>
              <a:t>organisations</a:t>
            </a:r>
            <a:r>
              <a:rPr lang="en-US" sz="1300" b="0" i="0" spc="-80" dirty="0" smtClean="0">
                <a:solidFill>
                  <a:srgbClr val="3D514F"/>
                </a:solidFill>
                <a:effectLst/>
              </a:rPr>
              <a:t> working with child rights.</a:t>
            </a:r>
          </a:p>
          <a:p>
            <a:pPr algn="just"/>
            <a:r>
              <a:rPr lang="en-US" sz="1300" b="0" i="0" spc="-80" dirty="0" smtClean="0">
                <a:solidFill>
                  <a:srgbClr val="3D514F"/>
                </a:solidFill>
                <a:effectLst/>
              </a:rPr>
              <a:t>The main objectives of the GMC are to:</a:t>
            </a:r>
          </a:p>
          <a:p>
            <a:pPr marL="180000" indent="-180000" algn="just">
              <a:buFont typeface="Arial" panose="020B0604020202020204" pitchFamily="34" charset="0"/>
              <a:buChar char="•"/>
            </a:pPr>
            <a:r>
              <a:rPr lang="en-US" sz="1300" b="0" i="0" spc="-80" dirty="0" smtClean="0">
                <a:solidFill>
                  <a:srgbClr val="3D514F"/>
                </a:solidFill>
                <a:effectLst/>
              </a:rPr>
              <a:t>Unite and coordinate </a:t>
            </a:r>
            <a:r>
              <a:rPr lang="en-US" sz="1300" b="0" i="0" spc="-80" dirty="0" err="1" smtClean="0">
                <a:solidFill>
                  <a:srgbClr val="3D514F"/>
                </a:solidFill>
                <a:effectLst/>
              </a:rPr>
              <a:t>organisations</a:t>
            </a:r>
            <a:r>
              <a:rPr lang="en-US" sz="1300" b="0" i="0" spc="-80" dirty="0" smtClean="0">
                <a:solidFill>
                  <a:srgbClr val="3D514F"/>
                </a:solidFill>
                <a:effectLst/>
              </a:rPr>
              <a:t> and people to influence public opinion and </a:t>
            </a:r>
            <a:r>
              <a:rPr lang="en-US" sz="1300" b="0" i="0" spc="-80" dirty="0" err="1" smtClean="0">
                <a:solidFill>
                  <a:srgbClr val="3D514F"/>
                </a:solidFill>
                <a:effectLst/>
              </a:rPr>
              <a:t>organise</a:t>
            </a:r>
            <a:r>
              <a:rPr lang="en-US" sz="1300" b="0" i="0" spc="-80" dirty="0" smtClean="0">
                <a:solidFill>
                  <a:srgbClr val="3D514F"/>
                </a:solidFill>
                <a:effectLst/>
              </a:rPr>
              <a:t> collective action;</a:t>
            </a:r>
          </a:p>
          <a:p>
            <a:pPr marL="180000" indent="-180000" algn="just">
              <a:buFont typeface="Arial" panose="020B0604020202020204" pitchFamily="34" charset="0"/>
              <a:buChar char="•"/>
            </a:pPr>
            <a:r>
              <a:rPr lang="en-US" sz="1300" b="0" i="0" spc="-80" dirty="0" smtClean="0">
                <a:solidFill>
                  <a:srgbClr val="3D514F"/>
                </a:solidFill>
                <a:effectLst/>
              </a:rPr>
              <a:t>Promote and support child participation;</a:t>
            </a:r>
          </a:p>
          <a:p>
            <a:pPr marL="180000" indent="-180000" algn="just">
              <a:buFont typeface="Arial" panose="020B0604020202020204" pitchFamily="34" charset="0"/>
              <a:buChar char="•"/>
            </a:pPr>
            <a:r>
              <a:rPr lang="en-US" sz="1300" b="0" i="0" spc="-80" dirty="0" smtClean="0">
                <a:solidFill>
                  <a:srgbClr val="3D514F"/>
                </a:solidFill>
                <a:effectLst/>
              </a:rPr>
              <a:t>Influence and encourage political commitments and accountability.</a:t>
            </a:r>
          </a:p>
          <a:p>
            <a:pPr algn="just"/>
            <a:r>
              <a:rPr lang="en-US" sz="1300" b="0" i="0" spc="-80" dirty="0" smtClean="0">
                <a:solidFill>
                  <a:srgbClr val="3D514F"/>
                </a:solidFill>
                <a:effectLst/>
              </a:rPr>
              <a:t>In short, the GMC seeks to jointly promote global advocacy campaigns for child rights and accountability of governments vis-à-vis their children.</a:t>
            </a:r>
            <a:endParaRPr lang="it-IT" sz="1300" spc="-80" dirty="0"/>
          </a:p>
        </p:txBody>
      </p:sp>
      <p:pic>
        <p:nvPicPr>
          <p:cNvPr id="2057" name="Picture 9" descr="PLA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3576" y="1916252"/>
            <a:ext cx="104775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gmfc.org/images/stories/logo%20redlamy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50227" y="1862673"/>
            <a:ext cx="1533525" cy="44767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SAVE THE CHILDREN">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9181" y="1967266"/>
            <a:ext cx="14097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UNICEF">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5310" y="1961656"/>
            <a:ext cx="10953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World Vision International">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75012" y="1757312"/>
            <a:ext cx="13906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1" descr="C:\Users\spanciroli\Documents\1_FMSI\Communication\FMSI Logo\Logo Cono Sur\FMSI_Logo_es_conosur.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68694" y="2734654"/>
            <a:ext cx="1555337" cy="769121"/>
          </a:xfrm>
          <a:prstGeom prst="rect">
            <a:avLst/>
          </a:prstGeom>
          <a:noFill/>
          <a:ln>
            <a:noFill/>
          </a:ln>
        </p:spPr>
      </p:pic>
      <p:sp>
        <p:nvSpPr>
          <p:cNvPr id="5" name="CasellaDiTesto 4"/>
          <p:cNvSpPr txBox="1"/>
          <p:nvPr/>
        </p:nvSpPr>
        <p:spPr>
          <a:xfrm>
            <a:off x="3841334" y="3673912"/>
            <a:ext cx="1410057" cy="1585049"/>
          </a:xfrm>
          <a:prstGeom prst="rect">
            <a:avLst/>
          </a:prstGeom>
          <a:solidFill>
            <a:srgbClr val="F7AB4A"/>
          </a:solidFill>
        </p:spPr>
        <p:txBody>
          <a:bodyPr wrap="square" rtlCol="0">
            <a:spAutoFit/>
          </a:bodyPr>
          <a:lstStyle/>
          <a:p>
            <a:pPr algn="ctr"/>
            <a:r>
              <a:rPr lang="it-IT" sz="1400" dirty="0" smtClean="0">
                <a:solidFill>
                  <a:srgbClr val="0070C0"/>
                </a:solidFill>
              </a:rPr>
              <a:t>L’Ufficio regionale </a:t>
            </a:r>
          </a:p>
          <a:p>
            <a:pPr algn="ctr"/>
            <a:r>
              <a:rPr lang="it-IT" sz="1600" b="1" spc="-60" dirty="0" smtClean="0">
                <a:solidFill>
                  <a:srgbClr val="0070C0"/>
                </a:solidFill>
              </a:rPr>
              <a:t>FMSI-Cono Sur</a:t>
            </a:r>
          </a:p>
          <a:p>
            <a:pPr algn="ctr"/>
            <a:r>
              <a:rPr lang="it-IT" sz="1400" dirty="0" smtClean="0">
                <a:solidFill>
                  <a:srgbClr val="0070C0"/>
                </a:solidFill>
              </a:rPr>
              <a:t>è membro del MMI-LAC </a:t>
            </a:r>
          </a:p>
          <a:p>
            <a:pPr algn="ctr"/>
            <a:r>
              <a:rPr lang="it-IT" sz="1100" spc="-60" dirty="0" smtClean="0">
                <a:solidFill>
                  <a:srgbClr val="0070C0"/>
                </a:solidFill>
              </a:rPr>
              <a:t>(</a:t>
            </a:r>
            <a:r>
              <a:rPr lang="it-IT" sz="1100" b="1" spc="-60" dirty="0" smtClean="0">
                <a:solidFill>
                  <a:srgbClr val="C00000"/>
                </a:solidFill>
              </a:rPr>
              <a:t>L</a:t>
            </a:r>
            <a:r>
              <a:rPr lang="it-IT" sz="1100" spc="-60" dirty="0" smtClean="0">
                <a:solidFill>
                  <a:srgbClr val="0070C0"/>
                </a:solidFill>
              </a:rPr>
              <a:t>atin </a:t>
            </a:r>
            <a:r>
              <a:rPr lang="it-IT" sz="1100" b="1" spc="-60" dirty="0" smtClean="0">
                <a:solidFill>
                  <a:srgbClr val="C00000"/>
                </a:solidFill>
              </a:rPr>
              <a:t>A</a:t>
            </a:r>
            <a:r>
              <a:rPr lang="it-IT" sz="1100" spc="-60" dirty="0" smtClean="0">
                <a:solidFill>
                  <a:srgbClr val="0070C0"/>
                </a:solidFill>
              </a:rPr>
              <a:t>merica &amp; </a:t>
            </a:r>
            <a:r>
              <a:rPr lang="it-IT" sz="1100" b="1" spc="-60" dirty="0" smtClean="0">
                <a:solidFill>
                  <a:srgbClr val="C00000"/>
                </a:solidFill>
              </a:rPr>
              <a:t>C</a:t>
            </a:r>
            <a:r>
              <a:rPr lang="it-IT" sz="1100" spc="-60" dirty="0" smtClean="0">
                <a:solidFill>
                  <a:srgbClr val="0070C0"/>
                </a:solidFill>
              </a:rPr>
              <a:t>aribe)</a:t>
            </a:r>
          </a:p>
          <a:p>
            <a:pPr algn="ctr"/>
            <a:r>
              <a:rPr lang="it-IT" sz="1400" dirty="0" smtClean="0">
                <a:solidFill>
                  <a:srgbClr val="0070C0"/>
                </a:solidFill>
              </a:rPr>
              <a:t>dal 2015</a:t>
            </a:r>
            <a:endParaRPr lang="it-IT" sz="1400" dirty="0">
              <a:solidFill>
                <a:srgbClr val="0070C0"/>
              </a:solidFill>
            </a:endParaRPr>
          </a:p>
        </p:txBody>
      </p:sp>
    </p:spTree>
    <p:extLst>
      <p:ext uri="{BB962C8B-B14F-4D97-AF65-F5344CB8AC3E}">
        <p14:creationId xmlns:p14="http://schemas.microsoft.com/office/powerpoint/2010/main" val="2491291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4119073" y="29259"/>
            <a:ext cx="4888194" cy="29854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ct val="0"/>
              </a:spcAft>
              <a:buClrTx/>
              <a:buSzTx/>
              <a:buFontTx/>
              <a:buNone/>
              <a:tabLst/>
            </a:pPr>
            <a:r>
              <a:rPr lang="it-IT" altLang="it-IT" sz="2000" b="1" dirty="0" smtClean="0">
                <a:solidFill>
                  <a:srgbClr val="DB052F"/>
                </a:solidFill>
                <a:cs typeface="Arial" panose="020B0604020202020204" pitchFamily="34" charset="0"/>
              </a:rPr>
              <a:t>I ragazzi delle scuole mariste dibattono sulla violenza contro i bambini.  </a:t>
            </a:r>
          </a:p>
          <a:p>
            <a:pPr marL="0" marR="0" lvl="0" indent="0" algn="l" defTabSz="914400" rtl="0" eaLnBrk="0" fontAlgn="base" latinLnBrk="0" hangingPunct="0">
              <a:spcBef>
                <a:spcPct val="0"/>
              </a:spcBef>
              <a:spcAft>
                <a:spcPct val="0"/>
              </a:spcAft>
              <a:buClrTx/>
              <a:buSzTx/>
              <a:buFontTx/>
              <a:buNone/>
              <a:tabLst/>
            </a:pPr>
            <a:endParaRPr lang="it-IT" altLang="it-IT" sz="1000" b="1" dirty="0">
              <a:solidFill>
                <a:srgbClr val="DB052F"/>
              </a:solidFill>
              <a:cs typeface="Arial" panose="020B0604020202020204" pitchFamily="34" charset="0"/>
            </a:endParaRPr>
          </a:p>
          <a:p>
            <a:pPr lvl="0"/>
            <a:r>
              <a:rPr lang="it-IT" altLang="it-IT" sz="1600" dirty="0" smtClean="0">
                <a:solidFill>
                  <a:srgbClr val="000000"/>
                </a:solidFill>
                <a:latin typeface="+mn-lt"/>
                <a:cs typeface="Arial" panose="020B0604020202020204" pitchFamily="34" charset="0"/>
              </a:rPr>
              <a:t>I </a:t>
            </a:r>
            <a:r>
              <a:rPr lang="it-IT" altLang="it-IT" sz="1600" dirty="0">
                <a:solidFill>
                  <a:srgbClr val="000000"/>
                </a:solidFill>
                <a:latin typeface="+mn-lt"/>
                <a:cs typeface="Arial" panose="020B0604020202020204" pitchFamily="34" charset="0"/>
              </a:rPr>
              <a:t>governi </a:t>
            </a:r>
            <a:r>
              <a:rPr lang="it-IT" altLang="it-IT" sz="1600" dirty="0" smtClean="0">
                <a:solidFill>
                  <a:srgbClr val="000000"/>
                </a:solidFill>
                <a:latin typeface="+mn-lt"/>
                <a:cs typeface="Arial" panose="020B0604020202020204" pitchFamily="34" charset="0"/>
              </a:rPr>
              <a:t>del </a:t>
            </a:r>
            <a:r>
              <a:rPr kumimoji="0" lang="it-IT" altLang="it-IT" sz="1600" b="0" i="0" u="none" strike="noStrike" cap="none" normalizeH="0" baseline="0" dirty="0" smtClean="0">
                <a:ln>
                  <a:noFill/>
                </a:ln>
                <a:solidFill>
                  <a:srgbClr val="000000"/>
                </a:solidFill>
                <a:effectLst/>
                <a:latin typeface="+mn-lt"/>
                <a:cs typeface="Arial" panose="020B0604020202020204" pitchFamily="34" charset="0"/>
              </a:rPr>
              <a:t>mondo ritengono possibile porre fine alla violenza contro i minori, diffusa in tutti i Paesi. Per questo è stata istituita </a:t>
            </a:r>
            <a:r>
              <a:rPr kumimoji="0" lang="it-IT" altLang="it-IT" sz="1600" b="0" i="0" u="none" strike="noStrike" cap="none" normalizeH="0" baseline="0" dirty="0" smtClean="0">
                <a:ln>
                  <a:noFill/>
                </a:ln>
                <a:solidFill>
                  <a:srgbClr val="000000"/>
                </a:solidFill>
                <a:effectLst/>
                <a:latin typeface="+mn-lt"/>
                <a:cs typeface="Arial" panose="020B0604020202020204" pitchFamily="34" charset="0"/>
                <a:hlinkClick r:id="rId2"/>
              </a:rPr>
              <a:t>l’</a:t>
            </a:r>
            <a:r>
              <a:rPr kumimoji="0" lang="it-IT" altLang="it-IT" sz="1600" b="1" i="0" u="none" strike="noStrike" cap="none" normalizeH="0" baseline="0" dirty="0" smtClean="0">
                <a:ln>
                  <a:noFill/>
                </a:ln>
                <a:solidFill>
                  <a:srgbClr val="000000"/>
                </a:solidFill>
                <a:effectLst/>
                <a:latin typeface="+mn-lt"/>
                <a:cs typeface="Arial" panose="020B0604020202020204" pitchFamily="34" charset="0"/>
                <a:hlinkClick r:id="rId2"/>
              </a:rPr>
              <a:t>Alleanza Globale per la fine della Violenza contro l’Infanzia</a:t>
            </a:r>
            <a:r>
              <a:rPr kumimoji="0" lang="it-IT" altLang="it-IT" sz="1600" b="0" i="0" u="none" strike="noStrike" cap="none" normalizeH="0" baseline="0" dirty="0" smtClean="0">
                <a:ln>
                  <a:noFill/>
                </a:ln>
                <a:solidFill>
                  <a:srgbClr val="000000"/>
                </a:solidFill>
                <a:effectLst/>
                <a:latin typeface="+mn-lt"/>
                <a:cs typeface="Arial" panose="020B0604020202020204" pitchFamily="34" charset="0"/>
              </a:rPr>
              <a:t>, con l’obiettivo di appoggiare azioni per educare e prevenire azioni violente nei loro confronti. </a:t>
            </a:r>
            <a:r>
              <a:rPr lang="it-IT" altLang="it-IT" sz="1600" dirty="0" smtClean="0">
                <a:solidFill>
                  <a:srgbClr val="000000"/>
                </a:solidFill>
                <a:latin typeface="+mn-lt"/>
                <a:cs typeface="Arial" panose="020B0604020202020204" pitchFamily="34" charset="0"/>
              </a:rPr>
              <a:t>L’Alleanza </a:t>
            </a:r>
            <a:r>
              <a:rPr lang="it-IT" altLang="it-IT" sz="1600" dirty="0">
                <a:solidFill>
                  <a:srgbClr val="000000"/>
                </a:solidFill>
                <a:latin typeface="+mn-lt"/>
                <a:cs typeface="Arial" panose="020B0604020202020204" pitchFamily="34" charset="0"/>
              </a:rPr>
              <a:t>Globale sta sviluppando un </a:t>
            </a:r>
            <a:r>
              <a:rPr lang="it-IT" altLang="it-IT" sz="1600" dirty="0" smtClean="0">
                <a:solidFill>
                  <a:srgbClr val="000000"/>
                </a:solidFill>
                <a:latin typeface="+mn-lt"/>
                <a:cs typeface="Arial" panose="020B0604020202020204" pitchFamily="34" charset="0"/>
              </a:rPr>
              <a:t>vero e proprio piano </a:t>
            </a:r>
            <a:r>
              <a:rPr lang="it-IT" altLang="it-IT" sz="1600" dirty="0">
                <a:solidFill>
                  <a:srgbClr val="000000"/>
                </a:solidFill>
                <a:latin typeface="+mn-lt"/>
                <a:cs typeface="Arial" panose="020B0604020202020204" pitchFamily="34" charset="0"/>
              </a:rPr>
              <a:t>che favorisca </a:t>
            </a:r>
            <a:r>
              <a:rPr lang="it-IT" altLang="it-IT" sz="1600" dirty="0" smtClean="0">
                <a:solidFill>
                  <a:srgbClr val="000000"/>
                </a:solidFill>
                <a:latin typeface="+mn-lt"/>
                <a:cs typeface="Arial" panose="020B0604020202020204" pitchFamily="34" charset="0"/>
              </a:rPr>
              <a:t>un cambiamento di mentalità in tutti gli ambienti, coinvolgendo i governi e i mass-media, ma anche giovani e gli stessi ragazzi delle scuole. </a:t>
            </a:r>
            <a:endParaRPr kumimoji="0" lang="it-IT" altLang="it-IT" sz="1600" b="0" i="0" u="none" strike="noStrike" cap="none" normalizeH="0" baseline="0" dirty="0" smtClean="0">
              <a:ln>
                <a:noFill/>
              </a:ln>
              <a:solidFill>
                <a:srgbClr val="000000"/>
              </a:solidFill>
              <a:effectLst/>
              <a:latin typeface="+mn-lt"/>
              <a:cs typeface="Arial" panose="020B0604020202020204" pitchFamily="34" charset="0"/>
            </a:endParaRPr>
          </a:p>
        </p:txBody>
      </p:sp>
      <p:pic>
        <p:nvPicPr>
          <p:cNvPr id="1026" name="Picture 2" descr="http://www.fmsi-onlus.org/public/rwfiles/noticias/ec239ninez-opina-sobre-violenc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 y="29259"/>
            <a:ext cx="3743928" cy="280794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05097" y="3164372"/>
            <a:ext cx="8511613" cy="3323987"/>
          </a:xfrm>
          <a:prstGeom prst="rect">
            <a:avLst/>
          </a:prstGeom>
        </p:spPr>
        <p:txBody>
          <a:bodyPr wrap="square">
            <a:spAutoFit/>
          </a:bodyPr>
          <a:lstStyle/>
          <a:p>
            <a:pPr lvl="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 </a:t>
            </a:r>
            <a:r>
              <a:rPr lang="it-IT" altLang="it-IT" sz="1600" dirty="0" smtClean="0">
                <a:solidFill>
                  <a:srgbClr val="000000"/>
                </a:solidFill>
                <a:cs typeface="Arial" panose="020B0604020202020204" pitchFamily="34" charset="0"/>
              </a:rPr>
              <a:t>Nel </a:t>
            </a:r>
            <a:r>
              <a:rPr lang="it-IT" altLang="it-IT" sz="1600" dirty="0">
                <a:solidFill>
                  <a:srgbClr val="000000"/>
                </a:solidFill>
                <a:cs typeface="Arial" panose="020B0604020202020204" pitchFamily="34" charset="0"/>
              </a:rPr>
              <a:t>mese di </a:t>
            </a:r>
            <a:r>
              <a:rPr lang="it-IT" altLang="it-IT" sz="1600" dirty="0" smtClean="0">
                <a:solidFill>
                  <a:srgbClr val="000000"/>
                </a:solidFill>
                <a:cs typeface="Arial" panose="020B0604020202020204" pitchFamily="34" charset="0"/>
              </a:rPr>
              <a:t>marzo 2016 </a:t>
            </a:r>
            <a:r>
              <a:rPr lang="it-IT" altLang="it-IT" sz="1600" dirty="0">
                <a:solidFill>
                  <a:srgbClr val="000000"/>
                </a:solidFill>
                <a:cs typeface="Arial" panose="020B0604020202020204" pitchFamily="34" charset="0"/>
              </a:rPr>
              <a:t> </a:t>
            </a:r>
            <a:r>
              <a:rPr lang="it-IT" altLang="it-IT" sz="1600" b="1" dirty="0">
                <a:solidFill>
                  <a:srgbClr val="000000"/>
                </a:solidFill>
                <a:cs typeface="Arial" panose="020B0604020202020204" pitchFamily="34" charset="0"/>
              </a:rPr>
              <a:t>FMSI Cono Sur</a:t>
            </a:r>
            <a:r>
              <a:rPr lang="it-IT" altLang="it-IT" sz="1600" dirty="0">
                <a:solidFill>
                  <a:srgbClr val="000000"/>
                </a:solidFill>
                <a:cs typeface="Arial" panose="020B0604020202020204" pitchFamily="34" charset="0"/>
              </a:rPr>
              <a:t>, come membro di </a:t>
            </a:r>
            <a:r>
              <a:rPr lang="it-IT" altLang="it-IT" sz="1600" dirty="0" smtClean="0">
                <a:solidFill>
                  <a:srgbClr val="000000"/>
                </a:solidFill>
                <a:cs typeface="Arial" panose="020B0604020202020204" pitchFamily="34" charset="0"/>
              </a:rPr>
              <a:t>Alleanza Globale, </a:t>
            </a:r>
            <a:r>
              <a:rPr lang="it-IT" altLang="it-IT" sz="1600" dirty="0">
                <a:solidFill>
                  <a:srgbClr val="000000"/>
                </a:solidFill>
                <a:cs typeface="Arial" panose="020B0604020202020204" pitchFamily="34" charset="0"/>
              </a:rPr>
              <a:t>ha realizzato </a:t>
            </a:r>
            <a:r>
              <a:rPr lang="it-IT" altLang="it-IT" sz="1600" b="1" dirty="0">
                <a:solidFill>
                  <a:srgbClr val="000000"/>
                </a:solidFill>
                <a:cs typeface="Arial" panose="020B0604020202020204" pitchFamily="34" charset="0"/>
              </a:rPr>
              <a:t>una consultazione </a:t>
            </a:r>
            <a:r>
              <a:rPr lang="it-IT" altLang="it-IT" sz="1600" dirty="0">
                <a:solidFill>
                  <a:srgbClr val="000000"/>
                </a:solidFill>
                <a:cs typeface="Arial" panose="020B0604020202020204" pitchFamily="34" charset="0"/>
              </a:rPr>
              <a:t>alla quale hanno partecipato 826 bambini e adolescenti maristi (tra i 10 e i 17 anni) di Argentina, Cile, Brasile, Bolivia, Colombia, Messico e Stati Uniti.</a:t>
            </a:r>
            <a:endParaRPr lang="it-IT" altLang="it-IT" sz="1600" dirty="0"/>
          </a:p>
          <a:p>
            <a:pPr lvl="0" eaLnBrk="0" fontAlgn="base" hangingPunct="0">
              <a:spcBef>
                <a:spcPct val="0"/>
              </a:spcBef>
              <a:spcAft>
                <a:spcPct val="0"/>
              </a:spcAft>
            </a:pPr>
            <a:r>
              <a:rPr lang="it-IT" altLang="it-IT" sz="1600" dirty="0">
                <a:solidFill>
                  <a:srgbClr val="000000"/>
                </a:solidFill>
                <a:cs typeface="Arial" panose="020B0604020202020204" pitchFamily="34" charset="0"/>
              </a:rPr>
              <a:t>L’obiettivo </a:t>
            </a:r>
            <a:r>
              <a:rPr lang="it-IT" altLang="it-IT" sz="1600" dirty="0" smtClean="0">
                <a:solidFill>
                  <a:srgbClr val="000000"/>
                </a:solidFill>
                <a:cs typeface="Arial" panose="020B0604020202020204" pitchFamily="34" charset="0"/>
              </a:rPr>
              <a:t>del lavoro </a:t>
            </a:r>
            <a:r>
              <a:rPr lang="it-IT" altLang="it-IT" sz="1600" dirty="0">
                <a:solidFill>
                  <a:srgbClr val="000000"/>
                </a:solidFill>
                <a:cs typeface="Arial" panose="020B0604020202020204" pitchFamily="34" charset="0"/>
              </a:rPr>
              <a:t>è stato conoscere l’opinione dei </a:t>
            </a:r>
            <a:r>
              <a:rPr lang="it-IT" altLang="it-IT" sz="1600" dirty="0" smtClean="0">
                <a:solidFill>
                  <a:srgbClr val="000000"/>
                </a:solidFill>
                <a:cs typeface="Arial" panose="020B0604020202020204" pitchFamily="34" charset="0"/>
              </a:rPr>
              <a:t>ragazzi </a:t>
            </a:r>
            <a:r>
              <a:rPr lang="it-IT" altLang="it-IT" sz="1600" dirty="0">
                <a:solidFill>
                  <a:srgbClr val="000000"/>
                </a:solidFill>
                <a:cs typeface="Arial" panose="020B0604020202020204" pitchFamily="34" charset="0"/>
              </a:rPr>
              <a:t>sulla violenza che li colpisce e sulle misure </a:t>
            </a:r>
            <a:r>
              <a:rPr lang="it-IT" altLang="it-IT" sz="1600" dirty="0" smtClean="0">
                <a:solidFill>
                  <a:srgbClr val="000000"/>
                </a:solidFill>
                <a:cs typeface="Arial" panose="020B0604020202020204" pitchFamily="34" charset="0"/>
              </a:rPr>
              <a:t>che, secondo loro, potrebbero porre </a:t>
            </a:r>
            <a:r>
              <a:rPr lang="it-IT" altLang="it-IT" sz="1600" dirty="0">
                <a:solidFill>
                  <a:srgbClr val="000000"/>
                </a:solidFill>
                <a:cs typeface="Arial" panose="020B0604020202020204" pitchFamily="34" charset="0"/>
              </a:rPr>
              <a:t>fine al fenomeno nelle loro comunità, nel loro paese e a livello mondiale.</a:t>
            </a:r>
            <a:endParaRPr lang="it-IT" altLang="it-IT" sz="1600" dirty="0"/>
          </a:p>
          <a:p>
            <a:pPr lvl="0" eaLnBrk="0" fontAlgn="base" hangingPunct="0">
              <a:spcBef>
                <a:spcPct val="0"/>
              </a:spcBef>
              <a:spcAft>
                <a:spcPct val="0"/>
              </a:spcAft>
            </a:pPr>
            <a:r>
              <a:rPr lang="it-IT" altLang="it-IT" sz="1600" dirty="0">
                <a:solidFill>
                  <a:srgbClr val="000000"/>
                </a:solidFill>
                <a:cs typeface="Arial" panose="020B0604020202020204" pitchFamily="34" charset="0"/>
              </a:rPr>
              <a:t> </a:t>
            </a:r>
            <a:r>
              <a:rPr lang="it-IT" altLang="it-IT" sz="1600" dirty="0" smtClean="0">
                <a:solidFill>
                  <a:srgbClr val="000000"/>
                </a:solidFill>
                <a:cs typeface="Arial" panose="020B0604020202020204" pitchFamily="34" charset="0"/>
              </a:rPr>
              <a:t>Il </a:t>
            </a:r>
            <a:r>
              <a:rPr lang="it-IT" altLang="it-IT" sz="1600" dirty="0">
                <a:solidFill>
                  <a:srgbClr val="000000"/>
                </a:solidFill>
                <a:cs typeface="Arial" panose="020B0604020202020204" pitchFamily="34" charset="0"/>
              </a:rPr>
              <a:t>documento</a:t>
            </a:r>
            <a:r>
              <a:rPr lang="it-IT" altLang="it-IT" sz="1600" dirty="0">
                <a:solidFill>
                  <a:srgbClr val="000000"/>
                </a:solidFill>
                <a:cs typeface="Arial" panose="020B0604020202020204" pitchFamily="34" charset="0"/>
                <a:hlinkClick r:id="rId4"/>
              </a:rPr>
              <a:t> “La </a:t>
            </a:r>
            <a:r>
              <a:rPr lang="it-IT" altLang="it-IT" sz="1600" dirty="0" err="1">
                <a:solidFill>
                  <a:srgbClr val="000000"/>
                </a:solidFill>
                <a:cs typeface="Arial" panose="020B0604020202020204" pitchFamily="34" charset="0"/>
                <a:hlinkClick r:id="rId4"/>
              </a:rPr>
              <a:t>niñez</a:t>
            </a:r>
            <a:r>
              <a:rPr lang="it-IT" altLang="it-IT" sz="1600" dirty="0">
                <a:solidFill>
                  <a:srgbClr val="000000"/>
                </a:solidFill>
                <a:cs typeface="Arial" panose="020B0604020202020204" pitchFamily="34" charset="0"/>
                <a:hlinkClick r:id="rId4"/>
              </a:rPr>
              <a:t> marista de América opina </a:t>
            </a:r>
            <a:r>
              <a:rPr lang="it-IT" altLang="it-IT" sz="1600" dirty="0" err="1">
                <a:solidFill>
                  <a:srgbClr val="000000"/>
                </a:solidFill>
                <a:cs typeface="Arial" panose="020B0604020202020204" pitchFamily="34" charset="0"/>
                <a:hlinkClick r:id="rId4"/>
              </a:rPr>
              <a:t>sobre</a:t>
            </a:r>
            <a:r>
              <a:rPr lang="it-IT" altLang="it-IT" sz="1600" dirty="0">
                <a:solidFill>
                  <a:srgbClr val="000000"/>
                </a:solidFill>
                <a:cs typeface="Arial" panose="020B0604020202020204" pitchFamily="34" charset="0"/>
                <a:hlinkClick r:id="rId4"/>
              </a:rPr>
              <a:t> la </a:t>
            </a:r>
            <a:r>
              <a:rPr lang="it-IT" altLang="it-IT" sz="1600" dirty="0" err="1">
                <a:solidFill>
                  <a:srgbClr val="000000"/>
                </a:solidFill>
                <a:cs typeface="Arial" panose="020B0604020202020204" pitchFamily="34" charset="0"/>
                <a:hlinkClick r:id="rId4"/>
              </a:rPr>
              <a:t>violencia</a:t>
            </a:r>
            <a:r>
              <a:rPr lang="it-IT" altLang="it-IT" sz="1600" dirty="0">
                <a:solidFill>
                  <a:srgbClr val="000000"/>
                </a:solidFill>
                <a:cs typeface="Arial" panose="020B0604020202020204" pitchFamily="34" charset="0"/>
                <a:hlinkClick r:id="rId4"/>
              </a:rPr>
              <a:t>”</a:t>
            </a:r>
            <a:r>
              <a:rPr lang="it-IT" altLang="it-IT" sz="1600" dirty="0">
                <a:solidFill>
                  <a:srgbClr val="000000"/>
                </a:solidFill>
                <a:cs typeface="Arial" panose="020B0604020202020204" pitchFamily="34" charset="0"/>
              </a:rPr>
              <a:t> (L’infanzia marista dell’America riflette sulla violenza) rappresenta una sintesi delle voci dei bambini e ragazzi coinvolti nella consultazione, proposto come uno strumento di riflessione critica, un apporto fondamentale al momento di pensare strategie educative, di accompagnamento o di incidenza politica.</a:t>
            </a:r>
            <a:endParaRPr lang="it-IT" altLang="it-IT" sz="1600" dirty="0"/>
          </a:p>
          <a:p>
            <a:pPr lvl="0" eaLnBrk="0" fontAlgn="base" hangingPunct="0">
              <a:spcBef>
                <a:spcPct val="0"/>
              </a:spcBef>
              <a:spcAft>
                <a:spcPct val="0"/>
              </a:spcAft>
            </a:pPr>
            <a:r>
              <a:rPr lang="it-IT" altLang="it-IT" sz="1600" dirty="0">
                <a:solidFill>
                  <a:srgbClr val="000000"/>
                </a:solidFill>
                <a:cs typeface="Arial" panose="020B0604020202020204" pitchFamily="34" charset="0"/>
              </a:rPr>
              <a:t>Ascoltare i ragazzi, collocarli al centro della nostra missione, è un modo di rimanere fedeli all’eredità di San Marcellino Champagnat, cui FMSI si ispira. </a:t>
            </a:r>
            <a:endParaRPr lang="it-IT" altLang="it-IT" sz="1600" dirty="0"/>
          </a:p>
          <a:p>
            <a:pPr lvl="0" eaLnBrk="0" fontAlgn="base" hangingPunct="0">
              <a:spcBef>
                <a:spcPct val="0"/>
              </a:spcBef>
              <a:spcAft>
                <a:spcPct val="0"/>
              </a:spcAft>
            </a:pPr>
            <a:r>
              <a:rPr lang="it-IT" altLang="it-IT" sz="1600" dirty="0">
                <a:solidFill>
                  <a:srgbClr val="000000"/>
                </a:solidFill>
                <a:cs typeface="Arial" panose="020B0604020202020204" pitchFamily="34" charset="0"/>
              </a:rPr>
              <a:t>  </a:t>
            </a:r>
            <a:r>
              <a:rPr lang="it-IT" altLang="it-IT" sz="1600" dirty="0" smtClean="0">
                <a:solidFill>
                  <a:srgbClr val="000000"/>
                </a:solidFill>
                <a:cs typeface="Arial" panose="020B0604020202020204" pitchFamily="34" charset="0"/>
              </a:rPr>
              <a:t>Per conoscere il documento</a:t>
            </a:r>
            <a:r>
              <a:rPr lang="it-IT" altLang="it-IT" sz="1600" dirty="0">
                <a:solidFill>
                  <a:srgbClr val="000000"/>
                </a:solidFill>
                <a:cs typeface="Arial" panose="020B0604020202020204" pitchFamily="34" charset="0"/>
              </a:rPr>
              <a:t>: </a:t>
            </a:r>
            <a:r>
              <a:rPr lang="it-IT" altLang="it-IT" sz="1200" b="1" dirty="0">
                <a:solidFill>
                  <a:srgbClr val="0070C0"/>
                </a:solidFill>
                <a:cs typeface="Arial" panose="020B0604020202020204" pitchFamily="34" charset="0"/>
              </a:rPr>
              <a:t>https://issuu.com/provinciamaristacruzdelsur/docs/la_nin__ez_marista_de_ame__rica_opi</a:t>
            </a:r>
            <a:endParaRPr lang="it-IT" altLang="it-IT" sz="1200" b="1" dirty="0">
              <a:solidFill>
                <a:srgbClr val="0070C0"/>
              </a:solidFill>
            </a:endParaRPr>
          </a:p>
        </p:txBody>
      </p:sp>
    </p:spTree>
    <p:extLst>
      <p:ext uri="{BB962C8B-B14F-4D97-AF65-F5344CB8AC3E}">
        <p14:creationId xmlns:p14="http://schemas.microsoft.com/office/powerpoint/2010/main" val="375167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912" y="3077034"/>
            <a:ext cx="9075634" cy="1138773"/>
          </a:xfrm>
          <a:prstGeom prst="rect">
            <a:avLst/>
          </a:prstGeom>
        </p:spPr>
        <p:txBody>
          <a:bodyPr wrap="square">
            <a:spAutoFit/>
          </a:bodyPr>
          <a:lstStyle/>
          <a:p>
            <a:r>
              <a:rPr lang="it-IT" sz="1600" dirty="0" smtClean="0">
                <a:solidFill>
                  <a:srgbClr val="000000"/>
                </a:solidFill>
                <a:ea typeface="Calibri" panose="020F0502020204030204" pitchFamily="34" charset="0"/>
                <a:cs typeface="Calibri" panose="020F0502020204030204" pitchFamily="34" charset="0"/>
              </a:rPr>
              <a:t>L’Osservatorio </a:t>
            </a:r>
            <a:r>
              <a:rPr lang="it-IT" sz="1600" dirty="0">
                <a:solidFill>
                  <a:srgbClr val="000000"/>
                </a:solidFill>
                <a:ea typeface="Calibri" panose="020F0502020204030204" pitchFamily="34" charset="0"/>
                <a:cs typeface="Calibri" panose="020F0502020204030204" pitchFamily="34" charset="0"/>
              </a:rPr>
              <a:t>risponde alla necessità di creare in Cile un organismo specializzato che raccolga dati attendibili, organizzati e aggiornati sulla situazione dei minori di 18 anni in tutto il paese. Ovviamente servendosi di collaboratori e anche enti specializzati…</a:t>
            </a:r>
            <a:endParaRPr lang="it-IT" sz="1600" dirty="0">
              <a:ea typeface="Calibri" panose="020F0502020204030204" pitchFamily="34" charset="0"/>
              <a:cs typeface="Times New Roman" panose="02020603050405020304" pitchFamily="18" charset="0"/>
            </a:endParaRPr>
          </a:p>
          <a:p>
            <a:r>
              <a:rPr lang="it-IT" sz="1600" dirty="0">
                <a:solidFill>
                  <a:srgbClr val="000000"/>
                </a:solidFill>
                <a:ea typeface="Calibri" panose="020F0502020204030204" pitchFamily="34" charset="0"/>
                <a:cs typeface="Calibri" panose="020F0502020204030204" pitchFamily="34" charset="0"/>
              </a:rPr>
              <a:t>Frutto del suo lavoro sono i RAPPORTI ANNUALI dal titolo significativo:</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t-IT" sz="2000" b="1" dirty="0">
                <a:solidFill>
                  <a:srgbClr val="000000"/>
                </a:solidFill>
                <a:latin typeface="Calibri" panose="020F0502020204030204" pitchFamily="34" charset="0"/>
                <a:ea typeface="Calibri" panose="020F0502020204030204" pitchFamily="34" charset="0"/>
                <a:cs typeface="Calibri" panose="020F0502020204030204" pitchFamily="34" charset="0"/>
              </a:rPr>
              <a:t>L’INFANZIA CONTA IN CILE</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Risultati immagini per observatorio niñez y adolescencia infancia cuenta en chile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44" y="4221510"/>
            <a:ext cx="2963077" cy="24845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sultati immagini per observatorio niñez y adolescencia infancia cuenta en chile 2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2" y="66618"/>
            <a:ext cx="2963076" cy="26240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observatorio niñez y adolescencia infancia cuenta en chile 2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193" y="66618"/>
            <a:ext cx="4071816" cy="161515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359328" y="1753595"/>
            <a:ext cx="5315484" cy="1323439"/>
          </a:xfrm>
          <a:prstGeom prst="rect">
            <a:avLst/>
          </a:prstGeom>
          <a:noFill/>
        </p:spPr>
        <p:txBody>
          <a:bodyPr wrap="square" rtlCol="0">
            <a:spAutoFit/>
          </a:bodyPr>
          <a:lstStyle/>
          <a:p>
            <a:pPr algn="just"/>
            <a:r>
              <a:rPr lang="it-IT" sz="1600" dirty="0">
                <a:ea typeface="Calibri" panose="020F0502020204030204" pitchFamily="34" charset="0"/>
                <a:cs typeface="Times New Roman" panose="02020603050405020304" pitchFamily="18" charset="0"/>
              </a:rPr>
              <a:t>FMSI si è attivato fortemente per creare in Cile un OSSERVATORIO NAZIONALE SUI DIRITTI DELL’INFANZIA. Il 10 settembre 2012 è stato firmato un accordo con il </a:t>
            </a:r>
            <a:r>
              <a:rPr lang="it-IT" sz="1600" dirty="0">
                <a:solidFill>
                  <a:srgbClr val="000000"/>
                </a:solidFill>
                <a:ea typeface="Calibri" panose="020F0502020204030204" pitchFamily="34" charset="0"/>
                <a:cs typeface="Calibri" panose="020F0502020204030204" pitchFamily="34" charset="0"/>
              </a:rPr>
              <a:t>Dipartimento di Antropologia dell’Università del Cile e l’</a:t>
            </a:r>
            <a:r>
              <a:rPr lang="it-IT" sz="1600" u="sng" dirty="0" err="1">
                <a:solidFill>
                  <a:srgbClr val="000000"/>
                </a:solidFill>
                <a:ea typeface="Calibri" panose="020F0502020204030204" pitchFamily="34" charset="0"/>
                <a:cs typeface="Times New Roman" panose="02020603050405020304" pitchFamily="18" charset="0"/>
                <a:hlinkClick r:id="rId5"/>
              </a:rPr>
              <a:t>Asociación</a:t>
            </a:r>
            <a:r>
              <a:rPr lang="it-IT" sz="1600" u="sng" dirty="0">
                <a:solidFill>
                  <a:srgbClr val="000000"/>
                </a:solidFill>
                <a:ea typeface="Calibri" panose="020F0502020204030204" pitchFamily="34" charset="0"/>
                <a:cs typeface="Times New Roman" panose="02020603050405020304" pitchFamily="18" charset="0"/>
                <a:hlinkClick r:id="rId5"/>
              </a:rPr>
              <a:t> </a:t>
            </a:r>
            <a:r>
              <a:rPr lang="it-IT" sz="1600" u="sng" dirty="0" err="1">
                <a:solidFill>
                  <a:srgbClr val="000000"/>
                </a:solidFill>
                <a:ea typeface="Calibri" panose="020F0502020204030204" pitchFamily="34" charset="0"/>
                <a:cs typeface="Times New Roman" panose="02020603050405020304" pitchFamily="18" charset="0"/>
                <a:hlinkClick r:id="rId5"/>
              </a:rPr>
              <a:t>Chilena</a:t>
            </a:r>
            <a:r>
              <a:rPr lang="it-IT" sz="1600" u="sng" dirty="0">
                <a:solidFill>
                  <a:srgbClr val="000000"/>
                </a:solidFill>
                <a:ea typeface="Calibri" panose="020F0502020204030204" pitchFamily="34" charset="0"/>
                <a:cs typeface="Times New Roman" panose="02020603050405020304" pitchFamily="18" charset="0"/>
                <a:hlinkClick r:id="rId5"/>
              </a:rPr>
              <a:t> pro </a:t>
            </a:r>
            <a:r>
              <a:rPr lang="it-IT" sz="1600" u="sng" dirty="0" err="1">
                <a:solidFill>
                  <a:srgbClr val="000000"/>
                </a:solidFill>
                <a:ea typeface="Calibri" panose="020F0502020204030204" pitchFamily="34" charset="0"/>
                <a:cs typeface="Times New Roman" panose="02020603050405020304" pitchFamily="18" charset="0"/>
                <a:hlinkClick r:id="rId5"/>
              </a:rPr>
              <a:t>Naciones</a:t>
            </a:r>
            <a:r>
              <a:rPr lang="it-IT" sz="1600" u="sng" dirty="0">
                <a:solidFill>
                  <a:srgbClr val="000000"/>
                </a:solidFill>
                <a:ea typeface="Calibri" panose="020F0502020204030204" pitchFamily="34" charset="0"/>
                <a:cs typeface="Times New Roman" panose="02020603050405020304" pitchFamily="18" charset="0"/>
                <a:hlinkClick r:id="rId5"/>
              </a:rPr>
              <a:t> </a:t>
            </a:r>
            <a:r>
              <a:rPr lang="it-IT" sz="1600" u="sng" dirty="0" err="1">
                <a:solidFill>
                  <a:srgbClr val="000000"/>
                </a:solidFill>
                <a:ea typeface="Calibri" panose="020F0502020204030204" pitchFamily="34" charset="0"/>
                <a:cs typeface="Times New Roman" panose="02020603050405020304" pitchFamily="18" charset="0"/>
                <a:hlinkClick r:id="rId5"/>
              </a:rPr>
              <a:t>Unidas</a:t>
            </a:r>
            <a:r>
              <a:rPr lang="it-IT" sz="1600" u="sng" dirty="0">
                <a:solidFill>
                  <a:srgbClr val="000000"/>
                </a:solidFill>
                <a:ea typeface="Calibri" panose="020F0502020204030204" pitchFamily="34" charset="0"/>
                <a:cs typeface="Times New Roman" panose="02020603050405020304" pitchFamily="18" charset="0"/>
                <a:hlinkClick r:id="rId5"/>
              </a:rPr>
              <a:t> (ACHNU)</a:t>
            </a:r>
            <a:r>
              <a:rPr lang="it-IT" sz="1600" dirty="0">
                <a:solidFill>
                  <a:srgbClr val="000000"/>
                </a:solidFill>
                <a:ea typeface="Calibri" panose="020F0502020204030204" pitchFamily="34" charset="0"/>
                <a:cs typeface="Times New Roman" panose="02020603050405020304" pitchFamily="18" charset="0"/>
              </a:rPr>
              <a:t>.</a:t>
            </a:r>
            <a:endParaRPr lang="it-IT" sz="1600" dirty="0"/>
          </a:p>
        </p:txBody>
      </p:sp>
      <p:sp>
        <p:nvSpPr>
          <p:cNvPr id="4" name="CasellaDiTesto 3"/>
          <p:cNvSpPr txBox="1"/>
          <p:nvPr/>
        </p:nvSpPr>
        <p:spPr>
          <a:xfrm>
            <a:off x="76912" y="2690636"/>
            <a:ext cx="2963076" cy="397032"/>
          </a:xfrm>
          <a:prstGeom prst="rect">
            <a:avLst/>
          </a:prstGeom>
          <a:solidFill>
            <a:schemeClr val="accent2">
              <a:lumMod val="40000"/>
              <a:lumOff val="60000"/>
            </a:schemeClr>
          </a:solidFill>
        </p:spPr>
        <p:txBody>
          <a:bodyPr wrap="square" rtlCol="0">
            <a:spAutoFit/>
          </a:bodyPr>
          <a:lstStyle/>
          <a:p>
            <a:pPr algn="just">
              <a:lnSpc>
                <a:spcPct val="90000"/>
              </a:lnSpc>
            </a:pPr>
            <a:r>
              <a:rPr lang="it-IT" sz="1100" spc="-40" dirty="0" smtClean="0"/>
              <a:t>Il Fr. Alvaro Sepulveda, direttore di FMSI-Cono Sur</a:t>
            </a:r>
            <a:r>
              <a:rPr lang="it-IT" sz="1100" dirty="0" smtClean="0"/>
              <a:t>, e promotore dell’Osservatorio i Cile. </a:t>
            </a:r>
            <a:endParaRPr lang="it-IT" sz="1100" dirty="0"/>
          </a:p>
        </p:txBody>
      </p:sp>
      <p:pic>
        <p:nvPicPr>
          <p:cNvPr id="2056" name="Picture 8" descr="Risultati immagini per observatorio niñez y adolescencia infancia cuenta en chile 2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2388" y="4216917"/>
            <a:ext cx="2804682" cy="24891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isultati immagini per observatorio niñez y adolescencia infancia cuenta en chile 20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8137" y="4211340"/>
            <a:ext cx="2786581" cy="2494719"/>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76912" y="66618"/>
            <a:ext cx="2963076" cy="30104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64365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91748" y="923561"/>
            <a:ext cx="7092649" cy="1811093"/>
          </a:xfrm>
          <a:prstGeom prst="rect">
            <a:avLst/>
          </a:prstGeom>
        </p:spPr>
      </p:pic>
      <p:sp>
        <p:nvSpPr>
          <p:cNvPr id="5" name="CasellaDiTesto 4"/>
          <p:cNvSpPr txBox="1"/>
          <p:nvPr/>
        </p:nvSpPr>
        <p:spPr>
          <a:xfrm>
            <a:off x="1428640" y="3469593"/>
            <a:ext cx="5882133" cy="1200329"/>
          </a:xfrm>
          <a:prstGeom prst="rect">
            <a:avLst/>
          </a:prstGeom>
          <a:noFill/>
        </p:spPr>
        <p:txBody>
          <a:bodyPr wrap="square" rtlCol="0">
            <a:spAutoFit/>
          </a:bodyPr>
          <a:lstStyle/>
          <a:p>
            <a:pPr algn="ctr"/>
            <a:r>
              <a:rPr lang="it-IT" dirty="0" smtClean="0"/>
              <a:t>Per conoscere tutte le email inviate dal 10 al 20 novembre cliccare sull’icona presente nella home page di </a:t>
            </a:r>
          </a:p>
          <a:p>
            <a:pPr algn="ctr"/>
            <a:r>
              <a:rPr lang="it-IT" b="1" i="1" dirty="0" smtClean="0"/>
              <a:t>www.fmsi-onlus.it</a:t>
            </a:r>
          </a:p>
          <a:p>
            <a:endParaRPr lang="it-IT" dirty="0"/>
          </a:p>
        </p:txBody>
      </p:sp>
      <p:sp>
        <p:nvSpPr>
          <p:cNvPr id="6" name="CasellaDiTesto 5"/>
          <p:cNvSpPr txBox="1"/>
          <p:nvPr/>
        </p:nvSpPr>
        <p:spPr>
          <a:xfrm>
            <a:off x="1871528" y="239282"/>
            <a:ext cx="5708591" cy="461665"/>
          </a:xfrm>
          <a:prstGeom prst="rect">
            <a:avLst/>
          </a:prstGeom>
          <a:noFill/>
        </p:spPr>
        <p:txBody>
          <a:bodyPr wrap="square" rtlCol="0">
            <a:spAutoFit/>
          </a:bodyPr>
          <a:lstStyle/>
          <a:p>
            <a:r>
              <a:rPr lang="it-IT" sz="2400" dirty="0" smtClean="0"/>
              <a:t>Diritti dei bambini e adolescenti – 2^ parte</a:t>
            </a:r>
            <a:endParaRPr lang="it-IT" sz="2400" dirty="0"/>
          </a:p>
        </p:txBody>
      </p:sp>
    </p:spTree>
    <p:extLst>
      <p:ext uri="{BB962C8B-B14F-4D97-AF65-F5344CB8AC3E}">
        <p14:creationId xmlns:p14="http://schemas.microsoft.com/office/powerpoint/2010/main" val="1389499547"/>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1873</TotalTime>
  <Words>779</Words>
  <Application>Microsoft Office PowerPoint</Application>
  <PresentationFormat>Presentazione su schermo (4:3)</PresentationFormat>
  <Paragraphs>67</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Calibri</vt:lpstr>
      <vt:lpstr>Calibri Light</vt:lpstr>
      <vt:lpstr>Helvetica</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Mario Meuti</dc:creator>
  <cp:lastModifiedBy>Mario Meuti</cp:lastModifiedBy>
  <cp:revision>16</cp:revision>
  <dcterms:created xsi:type="dcterms:W3CDTF">2017-01-18T08:02:53Z</dcterms:created>
  <dcterms:modified xsi:type="dcterms:W3CDTF">2017-01-23T11:43:57Z</dcterms:modified>
</cp:coreProperties>
</file>