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58" r:id="rId5"/>
    <p:sldId id="259" r:id="rId6"/>
    <p:sldId id="256" r:id="rId7"/>
    <p:sldId id="271" r:id="rId8"/>
    <p:sldId id="274" r:id="rId9"/>
    <p:sldId id="272" r:id="rId10"/>
    <p:sldId id="275" r:id="rId11"/>
    <p:sldId id="276" r:id="rId12"/>
    <p:sldId id="273" r:id="rId13"/>
    <p:sldId id="262" r:id="rId14"/>
    <p:sldId id="277" r:id="rId15"/>
    <p:sldId id="280" r:id="rId16"/>
    <p:sldId id="278" r:id="rId17"/>
    <p:sldId id="279" r:id="rId18"/>
    <p:sldId id="263" r:id="rId19"/>
    <p:sldId id="282" r:id="rId20"/>
    <p:sldId id="266" r:id="rId21"/>
    <p:sldId id="268" r:id="rId22"/>
    <p:sldId id="260" r:id="rId23"/>
    <p:sldId id="284" r:id="rId24"/>
    <p:sldId id="285" r:id="rId25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8AD"/>
    <a:srgbClr val="E41937"/>
    <a:srgbClr val="5ABEE8"/>
    <a:srgbClr val="E27EE0"/>
    <a:srgbClr val="FFF3FC"/>
    <a:srgbClr val="E68EE4"/>
    <a:srgbClr val="EA9EE8"/>
    <a:srgbClr val="F0B8EF"/>
    <a:srgbClr val="F6B9F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79" d="100"/>
          <a:sy n="79" d="100"/>
        </p:scale>
        <p:origin x="-91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A8C6F-0BCF-43B8-AF42-EEF9736FB14D}" type="datetimeFigureOut">
              <a:rPr lang="it-IT" smtClean="0"/>
              <a:pPr/>
              <a:t>02/02/2017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582E9-0345-445F-95FB-E7AFA379821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48800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6813" y="1241425"/>
            <a:ext cx="4464050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3871980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6813" y="1241425"/>
            <a:ext cx="4464050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00488FC-BFB2-448F-9298-662708C67344}" type="slidenum">
              <a:rPr lang="it-IT">
                <a:latin typeface="Calibri" panose="020F0502020204030204" pitchFamily="34" charset="0"/>
              </a:rPr>
              <a:pPr eaLnBrk="1" hangingPunct="1"/>
              <a:t>2</a:t>
            </a:fld>
            <a:endParaRPr lang="it-IT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667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8B17-FA0E-4ACE-ABC2-07A0A490D1B7}" type="datetimeFigureOut">
              <a:rPr lang="it-IT" smtClean="0"/>
              <a:pPr/>
              <a:t>02/02/2017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03EA-AF91-4292-8C52-2EB5558A556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37485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8B17-FA0E-4ACE-ABC2-07A0A490D1B7}" type="datetimeFigureOut">
              <a:rPr lang="it-IT" smtClean="0"/>
              <a:pPr/>
              <a:t>02/02/2017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03EA-AF91-4292-8C52-2EB5558A556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83456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8B17-FA0E-4ACE-ABC2-07A0A490D1B7}" type="datetimeFigureOut">
              <a:rPr lang="it-IT" smtClean="0"/>
              <a:pPr/>
              <a:t>02/02/2017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03EA-AF91-4292-8C52-2EB5558A556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09572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8B17-FA0E-4ACE-ABC2-07A0A490D1B7}" type="datetimeFigureOut">
              <a:rPr lang="it-IT" smtClean="0"/>
              <a:pPr/>
              <a:t>02/02/2017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03EA-AF91-4292-8C52-2EB5558A556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8357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8B17-FA0E-4ACE-ABC2-07A0A490D1B7}" type="datetimeFigureOut">
              <a:rPr lang="it-IT" smtClean="0"/>
              <a:pPr/>
              <a:t>02/02/2017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03EA-AF91-4292-8C52-2EB5558A556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23336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8B17-FA0E-4ACE-ABC2-07A0A490D1B7}" type="datetimeFigureOut">
              <a:rPr lang="it-IT" smtClean="0"/>
              <a:pPr/>
              <a:t>02/02/2017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03EA-AF91-4292-8C52-2EB5558A556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45911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8B17-FA0E-4ACE-ABC2-07A0A490D1B7}" type="datetimeFigureOut">
              <a:rPr lang="it-IT" smtClean="0"/>
              <a:pPr/>
              <a:t>02/02/2017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03EA-AF91-4292-8C52-2EB5558A556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08492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8B17-FA0E-4ACE-ABC2-07A0A490D1B7}" type="datetimeFigureOut">
              <a:rPr lang="it-IT" smtClean="0"/>
              <a:pPr/>
              <a:t>02/02/2017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03EA-AF91-4292-8C52-2EB5558A556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82786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8B17-FA0E-4ACE-ABC2-07A0A490D1B7}" type="datetimeFigureOut">
              <a:rPr lang="it-IT" smtClean="0"/>
              <a:pPr/>
              <a:t>02/02/2017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03EA-AF91-4292-8C52-2EB5558A556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00960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8B17-FA0E-4ACE-ABC2-07A0A490D1B7}" type="datetimeFigureOut">
              <a:rPr lang="it-IT" smtClean="0"/>
              <a:pPr/>
              <a:t>02/02/2017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03EA-AF91-4292-8C52-2EB5558A556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2533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8B17-FA0E-4ACE-ABC2-07A0A490D1B7}" type="datetimeFigureOut">
              <a:rPr lang="it-IT" smtClean="0"/>
              <a:pPr/>
              <a:t>02/02/2017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03EA-AF91-4292-8C52-2EB5558A556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68372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98B17-FA0E-4ACE-ABC2-07A0A490D1B7}" type="datetimeFigureOut">
              <a:rPr lang="it-IT" smtClean="0"/>
              <a:pPr/>
              <a:t>02/02/2017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E03EA-AF91-4292-8C52-2EB5558A556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11210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msi_ta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10" y="1767662"/>
            <a:ext cx="5086350" cy="248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085032" y="4520725"/>
            <a:ext cx="3161944" cy="800219"/>
          </a:xfrm>
          <a:prstGeom prst="rect">
            <a:avLst/>
          </a:prstGeom>
          <a:noFill/>
          <a:ln w="38100">
            <a:solidFill>
              <a:srgbClr val="0078AD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E41937"/>
                </a:solidFill>
              </a:rPr>
              <a:t>Materiale di approfondimento</a:t>
            </a:r>
          </a:p>
          <a:p>
            <a:pPr algn="ctr"/>
            <a:r>
              <a:rPr lang="it-IT" sz="2800" b="1" dirty="0" smtClean="0">
                <a:solidFill>
                  <a:srgbClr val="E41937"/>
                </a:solidFill>
              </a:rPr>
              <a:t>Pannello 9</a:t>
            </a:r>
            <a:endParaRPr lang="it-IT" sz="2800" b="1" dirty="0">
              <a:solidFill>
                <a:srgbClr val="E41937"/>
              </a:solidFill>
            </a:endParaRPr>
          </a:p>
        </p:txBody>
      </p:sp>
      <p:pic>
        <p:nvPicPr>
          <p:cNvPr id="4" name="Picture 2" descr="fmsi_ta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2410" y="1920062"/>
            <a:ext cx="5086350" cy="248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202196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857500" y="1526385"/>
            <a:ext cx="5829300" cy="110251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s-ES_tradnl" sz="3300" dirty="0">
                <a:solidFill>
                  <a:prstClr val="white"/>
                </a:solidFill>
                <a:latin typeface="Calibri"/>
                <a:ea typeface="+mj-ea"/>
                <a:cs typeface="+mj-cs"/>
              </a:rPr>
              <a:t>THE PEOPLE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232599" y="5600700"/>
            <a:ext cx="1485900" cy="4572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 vert="horz" lIns="68580" tIns="34290" rIns="68580" bIns="34290" rtlCol="0">
            <a:norm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es-ES_tradnl" sz="2025" b="1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217847" y="77822"/>
            <a:ext cx="7302915" cy="65741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b="1" dirty="0" smtClean="0"/>
              <a:t>LE PIANTAGIONI DI TE: </a:t>
            </a:r>
            <a:r>
              <a:rPr lang="es-ES_tradnl" sz="3975" b="1" dirty="0" smtClean="0">
                <a:solidFill>
                  <a:srgbClr val="FF0000"/>
                </a:solidFill>
              </a:rPr>
              <a:t>I BAMBINI</a:t>
            </a:r>
            <a:endParaRPr lang="es-ES_tradnl" b="1" dirty="0">
              <a:solidFill>
                <a:srgbClr val="FF0000"/>
              </a:solidFill>
            </a:endParaRPr>
          </a:p>
        </p:txBody>
      </p:sp>
      <p:pic>
        <p:nvPicPr>
          <p:cNvPr id="14" name="Picture 13" descr="HS20130214ARGD-7077.jpg"/>
          <p:cNvPicPr>
            <a:picLocks noChangeAspect="1"/>
          </p:cNvPicPr>
          <p:nvPr/>
        </p:nvPicPr>
        <p:blipFill>
          <a:blip r:embed="rId2" cstate="print"/>
          <a:srcRect t="3750" b="2500"/>
          <a:stretch>
            <a:fillRect/>
          </a:stretch>
        </p:blipFill>
        <p:spPr>
          <a:xfrm>
            <a:off x="-2722" y="735235"/>
            <a:ext cx="9146722" cy="561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966335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857500" y="1526385"/>
            <a:ext cx="5829300" cy="110251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s-ES_tradnl" sz="3300" dirty="0">
                <a:solidFill>
                  <a:prstClr val="white"/>
                </a:solidFill>
                <a:latin typeface="Calibri"/>
                <a:ea typeface="+mj-ea"/>
                <a:cs typeface="+mj-cs"/>
              </a:rPr>
              <a:t>THE PEOPLE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232599" y="5600700"/>
            <a:ext cx="1485900" cy="4572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 vert="horz" lIns="68580" tIns="34290" rIns="68580" bIns="34290" rtlCol="0">
            <a:norm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es-ES_tradnl" sz="2025" b="1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217847" y="77822"/>
            <a:ext cx="7302915" cy="65741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b="1" dirty="0" smtClean="0"/>
              <a:t>LE PIANTAGIONI DI TE: </a:t>
            </a:r>
            <a:r>
              <a:rPr lang="es-ES_tradnl" sz="3975" b="1" dirty="0" smtClean="0">
                <a:solidFill>
                  <a:srgbClr val="FF0000"/>
                </a:solidFill>
              </a:rPr>
              <a:t>I BAMBINI</a:t>
            </a:r>
            <a:endParaRPr lang="es-ES_tradnl" b="1" dirty="0">
              <a:solidFill>
                <a:srgbClr val="FF0000"/>
              </a:solidFill>
            </a:endParaRPr>
          </a:p>
        </p:txBody>
      </p:sp>
      <p:pic>
        <p:nvPicPr>
          <p:cNvPr id="7" name="Picture 11" descr="Fulchora 2011 (3).JPG"/>
          <p:cNvPicPr>
            <a:picLocks noChangeAspect="1"/>
          </p:cNvPicPr>
          <p:nvPr/>
        </p:nvPicPr>
        <p:blipFill>
          <a:blip r:embed="rId2" cstate="print"/>
          <a:srcRect b="16667"/>
          <a:stretch>
            <a:fillRect/>
          </a:stretch>
        </p:blipFill>
        <p:spPr>
          <a:xfrm>
            <a:off x="-9728" y="758525"/>
            <a:ext cx="9167718" cy="572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85000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857500" y="1526385"/>
            <a:ext cx="5829300" cy="110251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s-ES_tradnl" sz="3300" dirty="0">
                <a:solidFill>
                  <a:prstClr val="white"/>
                </a:solidFill>
                <a:latin typeface="Calibri"/>
                <a:ea typeface="+mj-ea"/>
                <a:cs typeface="+mj-cs"/>
              </a:rPr>
              <a:t>THE PEOPLE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232599" y="5600700"/>
            <a:ext cx="1485900" cy="4572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 vert="horz" lIns="68580" tIns="34290" rIns="68580" bIns="34290" rtlCol="0">
            <a:norm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es-ES_tradnl" sz="2025" b="1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217847" y="77822"/>
            <a:ext cx="7302915" cy="65741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b="1" dirty="0" smtClean="0"/>
              <a:t>LE PIANTAGIONI DI TE: </a:t>
            </a:r>
            <a:r>
              <a:rPr lang="es-ES_tradnl" sz="3975" b="1" dirty="0" smtClean="0">
                <a:solidFill>
                  <a:srgbClr val="FF0000"/>
                </a:solidFill>
              </a:rPr>
              <a:t>I BAMBINI</a:t>
            </a:r>
            <a:endParaRPr lang="es-ES_tradnl" b="1" dirty="0">
              <a:solidFill>
                <a:srgbClr val="FF0000"/>
              </a:solidFill>
            </a:endParaRPr>
          </a:p>
        </p:txBody>
      </p:sp>
      <p:pic>
        <p:nvPicPr>
          <p:cNvPr id="7" name="Picture 8" descr="They have no change for education.JPG"/>
          <p:cNvPicPr>
            <a:picLocks noChangeAspect="1"/>
          </p:cNvPicPr>
          <p:nvPr/>
        </p:nvPicPr>
        <p:blipFill rotWithShape="1">
          <a:blip r:embed="rId2" cstate="print"/>
          <a:srcRect l="947" t="-3034" r="-947" b="14650"/>
          <a:stretch/>
        </p:blipFill>
        <p:spPr>
          <a:xfrm>
            <a:off x="0" y="406528"/>
            <a:ext cx="9221821" cy="5944038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211081" y="6286500"/>
            <a:ext cx="2726672" cy="5715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 vert="horz" lIns="68580" tIns="34290" rIns="68580" bIns="34290"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en-IN" sz="2200" dirty="0" err="1">
                <a:solidFill>
                  <a:schemeClr val="tx1">
                    <a:tint val="75000"/>
                  </a:schemeClr>
                </a:solidFill>
              </a:rPr>
              <a:t>Senza</a:t>
            </a:r>
            <a:r>
              <a:rPr lang="en-IN" sz="2200" dirty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n-IN" sz="2200" dirty="0" err="1">
                <a:solidFill>
                  <a:schemeClr val="tx1">
                    <a:tint val="75000"/>
                  </a:schemeClr>
                </a:solidFill>
              </a:rPr>
              <a:t>istruzione</a:t>
            </a:r>
            <a:r>
              <a:rPr lang="en-IN" sz="2200" dirty="0">
                <a:solidFill>
                  <a:schemeClr val="tx1">
                    <a:tint val="75000"/>
                  </a:schemeClr>
                </a:soli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xmlns="" val="7907952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857500" y="1526385"/>
            <a:ext cx="5829300" cy="110251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s-ES_tradnl" sz="3300" dirty="0">
                <a:solidFill>
                  <a:prstClr val="white"/>
                </a:solidFill>
                <a:latin typeface="Calibri"/>
                <a:ea typeface="+mj-ea"/>
                <a:cs typeface="+mj-cs"/>
              </a:rPr>
              <a:t>THE PEOPLE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232599" y="5600700"/>
            <a:ext cx="1485900" cy="4572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 vert="horz" lIns="68580" tIns="34290" rIns="68580" bIns="34290" rtlCol="0">
            <a:norm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es-ES_tradnl" sz="2025" b="1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217847" y="77822"/>
            <a:ext cx="7302915" cy="65741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b="1" dirty="0" smtClean="0"/>
              <a:t>LE PIANTAGIONI DI TE: </a:t>
            </a:r>
            <a:r>
              <a:rPr lang="es-ES_tradnl" sz="3975" b="1" dirty="0" smtClean="0">
                <a:solidFill>
                  <a:srgbClr val="FF0000"/>
                </a:solidFill>
              </a:rPr>
              <a:t>I BAMBINI</a:t>
            </a:r>
            <a:endParaRPr lang="es-ES_tradnl" b="1" dirty="0">
              <a:solidFill>
                <a:srgbClr val="FF0000"/>
              </a:solidFill>
            </a:endParaRPr>
          </a:p>
        </p:txBody>
      </p:sp>
      <p:pic>
        <p:nvPicPr>
          <p:cNvPr id="8" name="Picture 9" descr="HS20130213ARGD-0013.jpg"/>
          <p:cNvPicPr>
            <a:picLocks noChangeAspect="1"/>
          </p:cNvPicPr>
          <p:nvPr/>
        </p:nvPicPr>
        <p:blipFill>
          <a:blip r:embed="rId2" cstate="print"/>
          <a:srcRect t="8750"/>
          <a:stretch>
            <a:fillRect/>
          </a:stretch>
        </p:blipFill>
        <p:spPr>
          <a:xfrm>
            <a:off x="0" y="735235"/>
            <a:ext cx="9144000" cy="5562601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3164208" y="6229350"/>
            <a:ext cx="2466557" cy="62865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 vert="horz" lIns="68580" tIns="34290" rIns="68580" bIns="3429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IN" sz="2400" dirty="0" err="1">
                <a:solidFill>
                  <a:schemeClr val="tx1">
                    <a:tint val="75000"/>
                  </a:schemeClr>
                </a:solidFill>
              </a:rPr>
              <a:t>senza</a:t>
            </a:r>
            <a:r>
              <a:rPr lang="en-IN" sz="2400" dirty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n-IN" sz="2400" dirty="0" err="1">
                <a:solidFill>
                  <a:schemeClr val="tx1">
                    <a:tint val="75000"/>
                  </a:schemeClr>
                </a:solidFill>
              </a:rPr>
              <a:t>motivazioni</a:t>
            </a:r>
            <a:r>
              <a:rPr lang="en-IN" sz="2400" dirty="0">
                <a:solidFill>
                  <a:schemeClr val="tx1">
                    <a:tint val="75000"/>
                  </a:schemeClr>
                </a:solidFill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xmlns="" val="7576183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857500" y="1526385"/>
            <a:ext cx="5829300" cy="110251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s-ES_tradnl" sz="3300" dirty="0">
                <a:solidFill>
                  <a:prstClr val="white"/>
                </a:solidFill>
                <a:latin typeface="Calibri"/>
                <a:ea typeface="+mj-ea"/>
                <a:cs typeface="+mj-cs"/>
              </a:rPr>
              <a:t>THE PEOPLE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232599" y="5600700"/>
            <a:ext cx="1485900" cy="4572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 vert="horz" lIns="68580" tIns="34290" rIns="68580" bIns="34290" rtlCol="0">
            <a:norm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es-ES_tradnl" sz="2025" b="1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217847" y="77822"/>
            <a:ext cx="7302915" cy="65741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b="1" dirty="0" smtClean="0"/>
              <a:t>LE PIANTAGIONI DI TE: </a:t>
            </a:r>
            <a:r>
              <a:rPr lang="es-ES_tradnl" sz="3975" b="1" dirty="0" smtClean="0">
                <a:solidFill>
                  <a:srgbClr val="FF0000"/>
                </a:solidFill>
              </a:rPr>
              <a:t>I BAMBINI</a:t>
            </a:r>
            <a:endParaRPr lang="es-ES_tradnl" b="1" dirty="0">
              <a:solidFill>
                <a:srgbClr val="FF0000"/>
              </a:solidFill>
            </a:endParaRPr>
          </a:p>
        </p:txBody>
      </p:sp>
      <p:pic>
        <p:nvPicPr>
          <p:cNvPr id="8" name="Picture 10" descr="1 DSC075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93" y="657413"/>
            <a:ext cx="9147694" cy="5723931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6900929" y="6332285"/>
            <a:ext cx="2114550" cy="62865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 vert="horz" lIns="68580" tIns="34290" rIns="68580" bIns="3429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IN" sz="2400" dirty="0" err="1">
                <a:solidFill>
                  <a:schemeClr val="tx1">
                    <a:tint val="75000"/>
                  </a:schemeClr>
                </a:solidFill>
              </a:rPr>
              <a:t>discriminati</a:t>
            </a:r>
            <a:endParaRPr lang="en-IN" sz="24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05095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857500" y="1526385"/>
            <a:ext cx="5829300" cy="110251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es-ES_tradnl" sz="33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971800" y="1640685"/>
            <a:ext cx="5829300" cy="110251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es-ES_tradnl" sz="3300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78529" y="97276"/>
            <a:ext cx="7258050" cy="620710"/>
          </a:xfrm>
          <a:prstGeom prst="rect">
            <a:avLst/>
          </a:prstGeom>
          <a:ln>
            <a:noFill/>
          </a:ln>
        </p:spPr>
        <p:txBody>
          <a:bodyPr vert="horz" lIns="0" tIns="0" rIns="13716" bIns="0" anchor="b">
            <a:normAutofit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>
              <a:spcBef>
                <a:spcPct val="0"/>
              </a:spcBef>
            </a:pPr>
            <a:r>
              <a:rPr lang="es-ES_tradnl" sz="4200" b="1" dirty="0">
                <a:solidFill>
                  <a:srgbClr val="C32D2E">
                    <a:tint val="90000"/>
                    <a:satMod val="12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UNA SOLUZIONE: LA </a:t>
            </a:r>
            <a:r>
              <a:rPr lang="es-ES_tradnl" sz="4200" b="1" dirty="0" smtClean="0">
                <a:solidFill>
                  <a:srgbClr val="C32D2E">
                    <a:tint val="90000"/>
                    <a:satMod val="12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SCUOLA</a:t>
            </a:r>
            <a:endParaRPr lang="es-ES_tradnl" sz="4200" b="1" dirty="0">
              <a:solidFill>
                <a:srgbClr val="C32D2E">
                  <a:tint val="90000"/>
                  <a:satMod val="120000"/>
                </a:srgb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Calibri"/>
              <a:ea typeface="+mj-ea"/>
              <a:cs typeface="+mj-cs"/>
            </a:endParaRPr>
          </a:p>
        </p:txBody>
      </p:sp>
      <p:sp>
        <p:nvSpPr>
          <p:cNvPr id="15" name="Rectangle 11"/>
          <p:cNvSpPr/>
          <p:nvPr/>
        </p:nvSpPr>
        <p:spPr>
          <a:xfrm>
            <a:off x="1" y="69635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000" b="1" dirty="0" err="1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Tre</a:t>
            </a:r>
            <a:r>
              <a:rPr lang="es-ES_tradnl" sz="3000" b="1" dirty="0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</a:t>
            </a:r>
            <a:r>
              <a:rPr lang="es-ES_tradnl" sz="3000" b="1" dirty="0" err="1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Fratelli</a:t>
            </a:r>
            <a:r>
              <a:rPr lang="es-ES_tradnl" sz="3000" b="1" dirty="0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</a:t>
            </a:r>
            <a:r>
              <a:rPr lang="es-ES_tradnl" sz="3000" b="1" dirty="0" err="1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Maristi</a:t>
            </a:r>
            <a:r>
              <a:rPr lang="es-ES_tradnl" sz="3000" b="1" dirty="0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, </a:t>
            </a:r>
            <a:r>
              <a:rPr lang="es-ES_tradnl" sz="3000" b="1" dirty="0" err="1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arrivati</a:t>
            </a:r>
            <a:r>
              <a:rPr lang="es-ES_tradnl" sz="3000" b="1" dirty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</a:t>
            </a:r>
            <a:r>
              <a:rPr lang="es-ES_tradnl" sz="3000" b="1" dirty="0" err="1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nel</a:t>
            </a:r>
            <a:r>
              <a:rPr lang="es-ES_tradnl" sz="3000" b="1" dirty="0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2010, </a:t>
            </a:r>
            <a:r>
              <a:rPr lang="es-ES_tradnl" sz="3000" b="1" dirty="0" err="1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capiscono</a:t>
            </a:r>
            <a:r>
              <a:rPr lang="es-ES_tradnl" sz="3000" b="1" dirty="0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</a:t>
            </a:r>
            <a:r>
              <a:rPr lang="es-ES_tradnl" sz="3000" b="1" dirty="0" err="1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subito</a:t>
            </a:r>
            <a:r>
              <a:rPr lang="es-ES_tradnl" sz="3000" b="1" dirty="0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che la </a:t>
            </a:r>
            <a:r>
              <a:rPr lang="es-ES_tradnl" sz="3000" b="1" dirty="0" err="1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scuola</a:t>
            </a:r>
            <a:r>
              <a:rPr lang="es-ES_tradnl" sz="3000" b="1" dirty="0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è </a:t>
            </a:r>
            <a:r>
              <a:rPr lang="es-ES_tradnl" sz="3000" b="1" dirty="0" err="1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il</a:t>
            </a:r>
            <a:r>
              <a:rPr lang="es-ES_tradnl" sz="3000" b="1" dirty="0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solo </a:t>
            </a:r>
            <a:r>
              <a:rPr lang="es-ES_tradnl" sz="3000" b="1" dirty="0" err="1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rimedio</a:t>
            </a:r>
            <a:r>
              <a:rPr lang="es-ES_tradnl" sz="3000" b="1" dirty="0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, </a:t>
            </a:r>
            <a:r>
              <a:rPr lang="es-ES_tradnl" sz="3000" b="1" dirty="0" err="1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ma</a:t>
            </a:r>
            <a:r>
              <a:rPr lang="es-ES_tradnl" sz="3000" b="1" dirty="0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COME FARE? </a:t>
            </a:r>
          </a:p>
          <a:p>
            <a:r>
              <a:rPr lang="es-ES_tradnl" sz="3000" b="1" spc="113" dirty="0" err="1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Il</a:t>
            </a:r>
            <a:r>
              <a:rPr lang="es-ES_tradnl" sz="3000" b="1" spc="113" dirty="0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</a:t>
            </a:r>
            <a:r>
              <a:rPr lang="es-ES_tradnl" sz="3000" b="1" spc="113" dirty="0" err="1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Vescovo</a:t>
            </a:r>
            <a:r>
              <a:rPr lang="es-ES_tradnl" sz="3000" b="1" spc="113" dirty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</a:t>
            </a:r>
            <a:r>
              <a:rPr lang="es-ES_tradnl" sz="3000" b="1" spc="113" dirty="0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di </a:t>
            </a:r>
            <a:r>
              <a:rPr lang="es-ES_tradnl" sz="3000" b="1" spc="113" dirty="0" err="1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Sylhet</a:t>
            </a:r>
            <a:r>
              <a:rPr lang="es-ES_tradnl" sz="3000" b="1" spc="113" dirty="0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che li </a:t>
            </a:r>
            <a:r>
              <a:rPr lang="es-ES_tradnl" sz="3000" b="1" spc="113" dirty="0" err="1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accoglie</a:t>
            </a:r>
            <a:r>
              <a:rPr lang="es-ES_tradnl" sz="3000" b="1" spc="113" dirty="0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è </a:t>
            </a:r>
            <a:r>
              <a:rPr lang="es-ES_tradnl" sz="3000" b="1" spc="113" dirty="0" err="1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esplicito</a:t>
            </a:r>
            <a:r>
              <a:rPr lang="es-ES_tradnl" sz="3000" b="1" spc="113" dirty="0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: </a:t>
            </a:r>
          </a:p>
          <a:p>
            <a:r>
              <a:rPr lang="es-ES_tradnl" sz="3000" b="1" spc="-50" dirty="0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REGALATE A  QUESTI RAGAZZI UNA SCUOLA SECONDARIA</a:t>
            </a:r>
            <a:r>
              <a:rPr lang="es-ES_tradnl" sz="3000" b="1" spc="113" dirty="0" smtClean="0"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! </a:t>
            </a:r>
            <a:endParaRPr lang="es-ES_tradnl" sz="3000" b="1" spc="113" dirty="0">
              <a:solidFill>
                <a:srgbClr val="0000FF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Calibri"/>
              <a:ea typeface="+mj-ea"/>
              <a:cs typeface="+mj-cs"/>
            </a:endParaRPr>
          </a:p>
        </p:txBody>
      </p:sp>
      <p:pic>
        <p:nvPicPr>
          <p:cNvPr id="16" name="Picture 13" descr="1 HS20130214ARGD-0444.jpg"/>
          <p:cNvPicPr>
            <a:picLocks noChangeAspect="1"/>
          </p:cNvPicPr>
          <p:nvPr/>
        </p:nvPicPr>
        <p:blipFill>
          <a:blip r:embed="rId2" cstate="print"/>
          <a:srcRect b="2597"/>
          <a:stretch>
            <a:fillRect/>
          </a:stretch>
        </p:blipFill>
        <p:spPr>
          <a:xfrm>
            <a:off x="9556615" y="2191944"/>
            <a:ext cx="2933700" cy="4286250"/>
          </a:xfrm>
          <a:prstGeom prst="rect">
            <a:avLst/>
          </a:prstGeom>
        </p:spPr>
      </p:pic>
      <p:pic>
        <p:nvPicPr>
          <p:cNvPr id="17" name="Picture 11" descr="HS20130214ARGD-0435.jpg"/>
          <p:cNvPicPr>
            <a:picLocks noChangeAspect="1"/>
          </p:cNvPicPr>
          <p:nvPr/>
        </p:nvPicPr>
        <p:blipFill>
          <a:blip r:embed="rId3" cstate="print"/>
          <a:srcRect t="12821" b="12820"/>
          <a:stretch>
            <a:fillRect/>
          </a:stretch>
        </p:blipFill>
        <p:spPr>
          <a:xfrm>
            <a:off x="0" y="2610935"/>
            <a:ext cx="3807713" cy="4247065"/>
          </a:xfrm>
          <a:prstGeom prst="rect">
            <a:avLst/>
          </a:prstGeom>
        </p:spPr>
      </p:pic>
      <p:pic>
        <p:nvPicPr>
          <p:cNvPr id="21" name="Picture 10" descr="1 HS20130214ARGD-0446.jpg"/>
          <p:cNvPicPr>
            <a:picLocks noChangeAspect="1"/>
          </p:cNvPicPr>
          <p:nvPr/>
        </p:nvPicPr>
        <p:blipFill rotWithShape="1">
          <a:blip r:embed="rId4" cstate="print"/>
          <a:srcRect l="4641" r="12926"/>
          <a:stretch/>
        </p:blipFill>
        <p:spPr>
          <a:xfrm>
            <a:off x="3914717" y="2628904"/>
            <a:ext cx="5229283" cy="422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66128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magine correl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865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6429983" y="194553"/>
            <a:ext cx="2714017" cy="417742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 vert="horz" lIns="68580" tIns="34290" rIns="68580" bIns="34290" rtlCol="0">
            <a:normAutofit fontScale="92500" lnSpcReduction="10000"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s-ES_tradnl" sz="2400" b="1" dirty="0" smtClean="0">
                <a:solidFill>
                  <a:srgbClr val="002060"/>
                </a:solidFill>
              </a:rPr>
              <a:t>I </a:t>
            </a:r>
            <a:r>
              <a:rPr lang="es-ES_tradnl" sz="2400" b="1" dirty="0" err="1" smtClean="0">
                <a:solidFill>
                  <a:srgbClr val="002060"/>
                </a:solidFill>
              </a:rPr>
              <a:t>lavoratori</a:t>
            </a:r>
            <a:r>
              <a:rPr lang="es-ES_tradnl" sz="2400" b="1" dirty="0" smtClean="0">
                <a:solidFill>
                  <a:srgbClr val="002060"/>
                </a:solidFill>
              </a:rPr>
              <a:t> del </a:t>
            </a:r>
            <a:r>
              <a:rPr lang="es-ES_tradnl" sz="2400" b="1" dirty="0" err="1" smtClean="0">
                <a:solidFill>
                  <a:srgbClr val="002060"/>
                </a:solidFill>
              </a:rPr>
              <a:t>tè</a:t>
            </a:r>
            <a:r>
              <a:rPr lang="es-ES_tradnl" sz="2400" b="1" dirty="0" smtClean="0">
                <a:solidFill>
                  <a:srgbClr val="002060"/>
                </a:solidFill>
              </a:rPr>
              <a:t> </a:t>
            </a:r>
            <a:r>
              <a:rPr lang="es-ES_tradnl" sz="2400" b="1" dirty="0" err="1" smtClean="0">
                <a:solidFill>
                  <a:srgbClr val="002060"/>
                </a:solidFill>
              </a:rPr>
              <a:t>abitano</a:t>
            </a:r>
            <a:r>
              <a:rPr lang="es-ES_tradnl" sz="2400" b="1" dirty="0" smtClean="0">
                <a:solidFill>
                  <a:srgbClr val="002060"/>
                </a:solidFill>
              </a:rPr>
              <a:t> dentro le </a:t>
            </a:r>
            <a:r>
              <a:rPr lang="es-ES_tradnl" sz="2400" b="1" dirty="0" err="1" smtClean="0">
                <a:solidFill>
                  <a:srgbClr val="002060"/>
                </a:solidFill>
              </a:rPr>
              <a:t>piantagioni</a:t>
            </a:r>
            <a:r>
              <a:rPr lang="es-ES_tradnl" sz="2400" b="1" dirty="0" smtClean="0">
                <a:solidFill>
                  <a:srgbClr val="002060"/>
                </a:solidFill>
              </a:rPr>
              <a:t> e </a:t>
            </a:r>
            <a:r>
              <a:rPr lang="es-ES_tradnl" sz="2400" b="1" dirty="0" err="1" smtClean="0">
                <a:solidFill>
                  <a:srgbClr val="002060"/>
                </a:solidFill>
              </a:rPr>
              <a:t>lì</a:t>
            </a:r>
            <a:r>
              <a:rPr lang="es-ES_tradnl" sz="2400" b="1" dirty="0" smtClean="0">
                <a:solidFill>
                  <a:srgbClr val="002060"/>
                </a:solidFill>
              </a:rPr>
              <a:t> i </a:t>
            </a:r>
            <a:r>
              <a:rPr lang="es-ES_tradnl" sz="2400" b="1" dirty="0" err="1" smtClean="0">
                <a:solidFill>
                  <a:srgbClr val="002060"/>
                </a:solidFill>
              </a:rPr>
              <a:t>padroni</a:t>
            </a:r>
            <a:r>
              <a:rPr lang="es-ES_tradnl" sz="2400" b="1" dirty="0" smtClean="0">
                <a:solidFill>
                  <a:srgbClr val="002060"/>
                </a:solidFill>
              </a:rPr>
              <a:t> </a:t>
            </a:r>
            <a:r>
              <a:rPr lang="es-ES_tradnl" sz="2400" b="1" dirty="0" err="1" smtClean="0">
                <a:solidFill>
                  <a:srgbClr val="002060"/>
                </a:solidFill>
              </a:rPr>
              <a:t>provvedono</a:t>
            </a:r>
            <a:r>
              <a:rPr lang="es-ES_tradnl" sz="2400" b="1" dirty="0" smtClean="0">
                <a:solidFill>
                  <a:srgbClr val="002060"/>
                </a:solidFill>
              </a:rPr>
              <a:t> a </a:t>
            </a:r>
            <a:r>
              <a:rPr lang="es-ES_tradnl" sz="2400" b="1" dirty="0" err="1" smtClean="0">
                <a:solidFill>
                  <a:srgbClr val="002060"/>
                </a:solidFill>
              </a:rPr>
              <a:t>tutto</a:t>
            </a:r>
            <a:r>
              <a:rPr lang="es-ES_tradnl" sz="2400" b="1" dirty="0" smtClean="0">
                <a:solidFill>
                  <a:srgbClr val="002060"/>
                </a:solidFill>
              </a:rPr>
              <a:t>, anche </a:t>
            </a:r>
            <a:r>
              <a:rPr lang="es-ES_tradnl" sz="2400" b="1" dirty="0" err="1" smtClean="0">
                <a:solidFill>
                  <a:srgbClr val="002060"/>
                </a:solidFill>
              </a:rPr>
              <a:t>alla</a:t>
            </a:r>
            <a:r>
              <a:rPr lang="es-ES_tradnl" sz="2400" b="1" dirty="0" smtClean="0">
                <a:solidFill>
                  <a:srgbClr val="002060"/>
                </a:solidFill>
              </a:rPr>
              <a:t> </a:t>
            </a:r>
            <a:r>
              <a:rPr lang="es-ES_tradnl" sz="2400" b="1" dirty="0" err="1" smtClean="0">
                <a:solidFill>
                  <a:srgbClr val="002060"/>
                </a:solidFill>
              </a:rPr>
              <a:t>scuola</a:t>
            </a:r>
            <a:r>
              <a:rPr lang="es-ES_tradnl" sz="2400" b="1" dirty="0" smtClean="0">
                <a:solidFill>
                  <a:srgbClr val="002060"/>
                </a:solidFill>
              </a:rPr>
              <a:t> per i </a:t>
            </a:r>
            <a:r>
              <a:rPr lang="es-ES_tradnl" sz="2400" b="1" dirty="0" err="1" smtClean="0">
                <a:solidFill>
                  <a:srgbClr val="002060"/>
                </a:solidFill>
              </a:rPr>
              <a:t>tanti</a:t>
            </a:r>
            <a:r>
              <a:rPr lang="es-ES_tradnl" sz="2400" b="1" dirty="0" smtClean="0">
                <a:solidFill>
                  <a:srgbClr val="002060"/>
                </a:solidFill>
              </a:rPr>
              <a:t> </a:t>
            </a:r>
            <a:r>
              <a:rPr lang="es-ES_tradnl" sz="2400" b="1" dirty="0" err="1" smtClean="0">
                <a:solidFill>
                  <a:srgbClr val="002060"/>
                </a:solidFill>
              </a:rPr>
              <a:t>bambini</a:t>
            </a:r>
            <a:r>
              <a:rPr lang="es-ES_tradnl" sz="2400" b="1" dirty="0" smtClean="0">
                <a:solidFill>
                  <a:srgbClr val="002060"/>
                </a:solidFill>
              </a:rPr>
              <a:t>...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s-ES_tradnl" sz="2400" b="1" dirty="0" err="1" smtClean="0">
                <a:solidFill>
                  <a:srgbClr val="002060"/>
                </a:solidFill>
              </a:rPr>
              <a:t>Esistono</a:t>
            </a:r>
            <a:r>
              <a:rPr lang="es-ES_tradnl" sz="2400" b="1" dirty="0" smtClean="0">
                <a:solidFill>
                  <a:srgbClr val="002060"/>
                </a:solidFill>
              </a:rPr>
              <a:t> </a:t>
            </a:r>
            <a:r>
              <a:rPr lang="es-ES_tradnl" sz="2400" b="1" dirty="0" err="1" smtClean="0">
                <a:solidFill>
                  <a:srgbClr val="002060"/>
                </a:solidFill>
              </a:rPr>
              <a:t>perciò</a:t>
            </a:r>
            <a:r>
              <a:rPr lang="es-ES_tradnl" sz="2400" b="1" dirty="0" smtClean="0">
                <a:solidFill>
                  <a:srgbClr val="002060"/>
                </a:solidFill>
              </a:rPr>
              <a:t> 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s-ES_tradnl" sz="2400" b="1" u="sng" dirty="0" smtClean="0">
                <a:solidFill>
                  <a:srgbClr val="002060"/>
                </a:solidFill>
              </a:rPr>
              <a:t>35 </a:t>
            </a:r>
            <a:r>
              <a:rPr lang="es-ES_tradnl" sz="2400" b="1" u="sng" dirty="0" err="1">
                <a:solidFill>
                  <a:srgbClr val="002060"/>
                </a:solidFill>
              </a:rPr>
              <a:t>piccole</a:t>
            </a:r>
            <a:r>
              <a:rPr lang="es-ES_tradnl" sz="2400" b="1" u="sng" dirty="0">
                <a:solidFill>
                  <a:srgbClr val="002060"/>
                </a:solidFill>
              </a:rPr>
              <a:t> </a:t>
            </a:r>
            <a:r>
              <a:rPr lang="es-ES_tradnl" sz="2400" b="1" u="sng" dirty="0" err="1">
                <a:solidFill>
                  <a:srgbClr val="002060"/>
                </a:solidFill>
              </a:rPr>
              <a:t>scuole</a:t>
            </a:r>
            <a:r>
              <a:rPr lang="es-ES_tradnl" sz="2400" b="1" u="sng" dirty="0">
                <a:solidFill>
                  <a:srgbClr val="002060"/>
                </a:solidFill>
              </a:rPr>
              <a:t> </a:t>
            </a:r>
            <a:r>
              <a:rPr lang="es-ES_tradnl" sz="2400" b="1" u="sng" dirty="0" err="1" smtClean="0">
                <a:solidFill>
                  <a:srgbClr val="002060"/>
                </a:solidFill>
              </a:rPr>
              <a:t>primarie</a:t>
            </a:r>
            <a:r>
              <a:rPr lang="es-ES_tradnl" sz="2400" b="1" dirty="0" smtClean="0">
                <a:solidFill>
                  <a:srgbClr val="002060"/>
                </a:solidFill>
              </a:rPr>
              <a:t>, </a:t>
            </a:r>
            <a:r>
              <a:rPr lang="es-ES_tradnl" sz="2400" b="1" dirty="0" err="1" smtClean="0">
                <a:solidFill>
                  <a:srgbClr val="002060"/>
                </a:solidFill>
              </a:rPr>
              <a:t>molte</a:t>
            </a:r>
            <a:r>
              <a:rPr lang="es-ES_tradnl" sz="2400" b="1" dirty="0" smtClean="0">
                <a:solidFill>
                  <a:srgbClr val="002060"/>
                </a:solidFill>
              </a:rPr>
              <a:t> </a:t>
            </a:r>
            <a:r>
              <a:rPr lang="es-ES_tradnl" sz="2400" b="1" dirty="0" err="1">
                <a:solidFill>
                  <a:srgbClr val="002060"/>
                </a:solidFill>
              </a:rPr>
              <a:t>delle</a:t>
            </a:r>
            <a:r>
              <a:rPr lang="es-ES_tradnl" sz="2400" b="1" dirty="0">
                <a:solidFill>
                  <a:srgbClr val="002060"/>
                </a:solidFill>
              </a:rPr>
              <a:t> </a:t>
            </a:r>
            <a:r>
              <a:rPr lang="es-ES_tradnl" sz="2400" b="1" dirty="0" err="1">
                <a:solidFill>
                  <a:srgbClr val="002060"/>
                </a:solidFill>
              </a:rPr>
              <a:t>quali</a:t>
            </a:r>
            <a:r>
              <a:rPr lang="es-ES_tradnl" sz="2400" b="1" dirty="0">
                <a:solidFill>
                  <a:srgbClr val="002060"/>
                </a:solidFill>
              </a:rPr>
              <a:t> </a:t>
            </a:r>
            <a:r>
              <a:rPr lang="es-ES_tradnl" sz="2400" b="1" dirty="0" err="1" smtClean="0">
                <a:solidFill>
                  <a:srgbClr val="002060"/>
                </a:solidFill>
              </a:rPr>
              <a:t>sono</a:t>
            </a:r>
            <a:r>
              <a:rPr lang="es-ES_tradnl" sz="2400" b="1" dirty="0" smtClean="0">
                <a:solidFill>
                  <a:srgbClr val="002060"/>
                </a:solidFill>
              </a:rPr>
              <a:t> </a:t>
            </a:r>
            <a:r>
              <a:rPr lang="es-ES_tradnl" sz="2400" b="1" dirty="0" err="1" smtClean="0">
                <a:solidFill>
                  <a:srgbClr val="002060"/>
                </a:solidFill>
              </a:rPr>
              <a:t>gestite</a:t>
            </a:r>
            <a:r>
              <a:rPr lang="es-ES_tradnl" sz="2400" b="1" dirty="0" smtClean="0">
                <a:solidFill>
                  <a:srgbClr val="002060"/>
                </a:solidFill>
              </a:rPr>
              <a:t>  </a:t>
            </a:r>
            <a:r>
              <a:rPr lang="es-ES_tradnl" sz="2400" b="1" dirty="0" err="1" smtClean="0">
                <a:solidFill>
                  <a:srgbClr val="002060"/>
                </a:solidFill>
              </a:rPr>
              <a:t>alla</a:t>
            </a:r>
            <a:r>
              <a:rPr lang="es-ES_tradnl" sz="2400" b="1" dirty="0" smtClean="0">
                <a:solidFill>
                  <a:srgbClr val="002060"/>
                </a:solidFill>
              </a:rPr>
              <a:t> </a:t>
            </a:r>
            <a:r>
              <a:rPr lang="es-ES_tradnl" sz="2400" b="1" dirty="0" err="1" smtClean="0">
                <a:solidFill>
                  <a:srgbClr val="002060"/>
                </a:solidFill>
              </a:rPr>
              <a:t>parrocchia</a:t>
            </a:r>
            <a:r>
              <a:rPr lang="es-ES_tradnl" sz="2400" b="1" dirty="0" smtClean="0">
                <a:solidFill>
                  <a:srgbClr val="002060"/>
                </a:solidFill>
              </a:rPr>
              <a:t> </a:t>
            </a:r>
            <a:r>
              <a:rPr lang="es-ES_tradnl" sz="2400" b="1" dirty="0" err="1" smtClean="0">
                <a:solidFill>
                  <a:srgbClr val="002060"/>
                </a:solidFill>
              </a:rPr>
              <a:t>cattolica</a:t>
            </a:r>
            <a:r>
              <a:rPr lang="es-ES_tradnl" sz="2400" b="1" dirty="0" smtClean="0">
                <a:solidFill>
                  <a:srgbClr val="002060"/>
                </a:solidFill>
              </a:rPr>
              <a:t>.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es-ES_tradnl" sz="2025" b="1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13"/>
          <p:cNvSpPr/>
          <p:nvPr/>
        </p:nvSpPr>
        <p:spPr>
          <a:xfrm>
            <a:off x="0" y="4444163"/>
            <a:ext cx="9144000" cy="15819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rgbClr val="002060"/>
                </a:solidFill>
              </a:rPr>
              <a:t>In </a:t>
            </a:r>
            <a:r>
              <a:rPr lang="es-ES_tradnl" sz="2200" b="1" dirty="0" err="1" smtClean="0">
                <a:solidFill>
                  <a:srgbClr val="002060"/>
                </a:solidFill>
              </a:rPr>
              <a:t>queste</a:t>
            </a:r>
            <a:r>
              <a:rPr lang="es-ES_tradnl" sz="2200" b="1" dirty="0" smtClean="0">
                <a:solidFill>
                  <a:srgbClr val="002060"/>
                </a:solidFill>
              </a:rPr>
              <a:t> </a:t>
            </a:r>
            <a:r>
              <a:rPr lang="es-ES_tradnl" sz="2200" b="1" dirty="0" err="1" smtClean="0">
                <a:solidFill>
                  <a:srgbClr val="002060"/>
                </a:solidFill>
              </a:rPr>
              <a:t>scuole</a:t>
            </a:r>
            <a:r>
              <a:rPr lang="es-ES_tradnl" sz="2200" b="1" dirty="0" smtClean="0">
                <a:solidFill>
                  <a:srgbClr val="002060"/>
                </a:solidFill>
              </a:rPr>
              <a:t> </a:t>
            </a:r>
            <a:r>
              <a:rPr lang="es-ES_tradnl" sz="2200" b="1" dirty="0" err="1" smtClean="0">
                <a:solidFill>
                  <a:srgbClr val="002060"/>
                </a:solidFill>
              </a:rPr>
              <a:t>gli</a:t>
            </a:r>
            <a:r>
              <a:rPr lang="es-ES_tradnl" sz="2200" b="1" dirty="0" smtClean="0">
                <a:solidFill>
                  <a:srgbClr val="002060"/>
                </a:solidFill>
              </a:rPr>
              <a:t> </a:t>
            </a:r>
            <a:r>
              <a:rPr lang="es-ES_tradnl" sz="2200" b="1" dirty="0" err="1" smtClean="0">
                <a:solidFill>
                  <a:srgbClr val="002060"/>
                </a:solidFill>
              </a:rPr>
              <a:t>alunni</a:t>
            </a:r>
            <a:r>
              <a:rPr lang="es-ES_tradnl" sz="2200" b="1" dirty="0" smtClean="0">
                <a:solidFill>
                  <a:srgbClr val="002060"/>
                </a:solidFill>
              </a:rPr>
              <a:t> </a:t>
            </a:r>
            <a:r>
              <a:rPr lang="es-ES_tradnl" sz="2200" b="1" dirty="0" err="1">
                <a:solidFill>
                  <a:srgbClr val="002060"/>
                </a:solidFill>
              </a:rPr>
              <a:t>ricevono</a:t>
            </a:r>
            <a:r>
              <a:rPr lang="es-ES_tradnl" sz="2200" b="1" dirty="0">
                <a:solidFill>
                  <a:srgbClr val="002060"/>
                </a:solidFill>
              </a:rPr>
              <a:t> </a:t>
            </a:r>
            <a:r>
              <a:rPr lang="es-ES_tradnl" sz="2200" b="1" u="sng" dirty="0" smtClean="0">
                <a:solidFill>
                  <a:srgbClr val="002060"/>
                </a:solidFill>
              </a:rPr>
              <a:t>meno di 3 </a:t>
            </a:r>
            <a:r>
              <a:rPr lang="es-ES_tradnl" sz="2200" b="1" u="sng" dirty="0">
                <a:solidFill>
                  <a:srgbClr val="002060"/>
                </a:solidFill>
              </a:rPr>
              <a:t>ore </a:t>
            </a:r>
            <a:r>
              <a:rPr lang="es-ES_tradnl" sz="2200" b="1" dirty="0">
                <a:solidFill>
                  <a:srgbClr val="002060"/>
                </a:solidFill>
              </a:rPr>
              <a:t>di </a:t>
            </a:r>
            <a:r>
              <a:rPr lang="es-ES_tradnl" sz="2200" b="1" dirty="0" err="1">
                <a:solidFill>
                  <a:srgbClr val="002060"/>
                </a:solidFill>
              </a:rPr>
              <a:t>lezione</a:t>
            </a:r>
            <a:r>
              <a:rPr lang="es-ES_tradnl" sz="2200" b="1" dirty="0">
                <a:solidFill>
                  <a:srgbClr val="002060"/>
                </a:solidFill>
              </a:rPr>
              <a:t> al </a:t>
            </a:r>
            <a:r>
              <a:rPr lang="es-ES_tradnl" sz="2200" b="1" dirty="0" err="1">
                <a:solidFill>
                  <a:srgbClr val="002060"/>
                </a:solidFill>
              </a:rPr>
              <a:t>giorno</a:t>
            </a:r>
            <a:endParaRPr lang="es-ES_tradnl" sz="2200" b="1" dirty="0">
              <a:solidFill>
                <a:srgbClr val="002060"/>
              </a:solidFill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ES_tradnl" sz="2200" b="1" dirty="0" err="1" smtClean="0">
                <a:solidFill>
                  <a:srgbClr val="002060"/>
                </a:solidFill>
              </a:rPr>
              <a:t>Sono</a:t>
            </a:r>
            <a:r>
              <a:rPr lang="es-ES_tradnl" sz="2200" b="1" dirty="0" smtClean="0">
                <a:solidFill>
                  <a:srgbClr val="002060"/>
                </a:solidFill>
              </a:rPr>
              <a:t> </a:t>
            </a:r>
            <a:r>
              <a:rPr lang="es-ES_tradnl" sz="2200" b="1" dirty="0" err="1" smtClean="0">
                <a:solidFill>
                  <a:srgbClr val="002060"/>
                </a:solidFill>
              </a:rPr>
              <a:t>divisi</a:t>
            </a:r>
            <a:r>
              <a:rPr lang="es-ES_tradnl" sz="2200" b="1" dirty="0" smtClean="0">
                <a:solidFill>
                  <a:srgbClr val="002060"/>
                </a:solidFill>
              </a:rPr>
              <a:t> in </a:t>
            </a:r>
            <a:r>
              <a:rPr lang="es-ES_tradnl" sz="2200" b="1" dirty="0">
                <a:solidFill>
                  <a:srgbClr val="002060"/>
                </a:solidFill>
              </a:rPr>
              <a:t>2 </a:t>
            </a:r>
            <a:r>
              <a:rPr lang="es-ES_tradnl" sz="2200" b="1" dirty="0" err="1" smtClean="0">
                <a:solidFill>
                  <a:srgbClr val="002060"/>
                </a:solidFill>
              </a:rPr>
              <a:t>soli</a:t>
            </a:r>
            <a:r>
              <a:rPr lang="es-ES_tradnl" sz="2200" b="1" dirty="0" smtClean="0">
                <a:solidFill>
                  <a:srgbClr val="002060"/>
                </a:solidFill>
              </a:rPr>
              <a:t> </a:t>
            </a:r>
            <a:r>
              <a:rPr lang="es-ES_tradnl" sz="2200" b="1" dirty="0" err="1" smtClean="0">
                <a:solidFill>
                  <a:srgbClr val="002060"/>
                </a:solidFill>
              </a:rPr>
              <a:t>gruppi</a:t>
            </a:r>
            <a:r>
              <a:rPr lang="es-ES_tradnl" sz="2200" b="1" dirty="0">
                <a:solidFill>
                  <a:srgbClr val="002060"/>
                </a:solidFill>
              </a:rPr>
              <a:t>:        </a:t>
            </a:r>
            <a:r>
              <a:rPr lang="es-ES_tradnl" sz="2200" b="1" dirty="0" smtClean="0">
                <a:solidFill>
                  <a:srgbClr val="002060"/>
                </a:solidFill>
              </a:rPr>
              <a:t>	1</a:t>
            </a:r>
            <a:r>
              <a:rPr lang="es-ES_tradnl" sz="2200" b="1" dirty="0">
                <a:solidFill>
                  <a:srgbClr val="002060"/>
                </a:solidFill>
              </a:rPr>
              <a:t>°:  </a:t>
            </a:r>
            <a:r>
              <a:rPr lang="es-ES_tradnl" sz="2200" b="1" dirty="0" err="1">
                <a:solidFill>
                  <a:srgbClr val="002060"/>
                </a:solidFill>
              </a:rPr>
              <a:t>classi</a:t>
            </a:r>
            <a:r>
              <a:rPr lang="es-ES_tradnl" sz="2200" b="1" dirty="0">
                <a:solidFill>
                  <a:srgbClr val="002060"/>
                </a:solidFill>
              </a:rPr>
              <a:t> 1^ e 2</a:t>
            </a:r>
            <a:r>
              <a:rPr lang="es-ES_tradnl" sz="2200" b="1" dirty="0" smtClean="0">
                <a:solidFill>
                  <a:srgbClr val="002060"/>
                </a:solidFill>
              </a:rPr>
              <a:t>^ </a:t>
            </a:r>
            <a:r>
              <a:rPr lang="es-ES_tradnl" sz="2200" b="1" dirty="0">
                <a:solidFill>
                  <a:srgbClr val="002060"/>
                </a:solidFill>
              </a:rPr>
              <a:t>						</a:t>
            </a:r>
            <a:r>
              <a:rPr lang="es-ES_tradnl" sz="2200" b="1" dirty="0" smtClean="0">
                <a:solidFill>
                  <a:srgbClr val="002060"/>
                </a:solidFill>
              </a:rPr>
              <a:t>	2°:  </a:t>
            </a:r>
            <a:r>
              <a:rPr lang="es-ES_tradnl" sz="2200" b="1" dirty="0" err="1" smtClean="0">
                <a:solidFill>
                  <a:srgbClr val="002060"/>
                </a:solidFill>
              </a:rPr>
              <a:t>classi</a:t>
            </a:r>
            <a:r>
              <a:rPr lang="es-ES_tradnl" sz="2200" b="1" dirty="0" smtClean="0">
                <a:solidFill>
                  <a:srgbClr val="002060"/>
                </a:solidFill>
              </a:rPr>
              <a:t> </a:t>
            </a:r>
            <a:r>
              <a:rPr lang="es-ES_tradnl" sz="2200" b="1" dirty="0">
                <a:solidFill>
                  <a:srgbClr val="002060"/>
                </a:solidFill>
              </a:rPr>
              <a:t>3^, 4^ e 5^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ES_tradnl" sz="2200" b="1" dirty="0" smtClean="0">
                <a:solidFill>
                  <a:srgbClr val="002060"/>
                </a:solidFill>
              </a:rPr>
              <a:t>E’ </a:t>
            </a:r>
            <a:r>
              <a:rPr lang="es-ES_tradnl" sz="2200" b="1" dirty="0" err="1" smtClean="0">
                <a:solidFill>
                  <a:srgbClr val="002060"/>
                </a:solidFill>
              </a:rPr>
              <a:t>difficile</a:t>
            </a:r>
            <a:r>
              <a:rPr lang="es-ES_tradnl" sz="2200" b="1" dirty="0" smtClean="0">
                <a:solidFill>
                  <a:srgbClr val="002060"/>
                </a:solidFill>
              </a:rPr>
              <a:t> </a:t>
            </a:r>
            <a:r>
              <a:rPr lang="es-ES_tradnl" sz="2200" b="1" dirty="0">
                <a:solidFill>
                  <a:srgbClr val="002060"/>
                </a:solidFill>
              </a:rPr>
              <a:t>trovare </a:t>
            </a:r>
            <a:r>
              <a:rPr lang="es-ES_tradnl" sz="2200" b="1" dirty="0" err="1">
                <a:solidFill>
                  <a:srgbClr val="002060"/>
                </a:solidFill>
              </a:rPr>
              <a:t>insegnanti</a:t>
            </a:r>
            <a:r>
              <a:rPr lang="es-ES_tradnl" sz="2200" b="1" dirty="0">
                <a:solidFill>
                  <a:srgbClr val="002060"/>
                </a:solidFill>
              </a:rPr>
              <a:t> </a:t>
            </a:r>
            <a:r>
              <a:rPr lang="es-ES_tradnl" sz="2200" b="1" dirty="0" err="1" smtClean="0">
                <a:solidFill>
                  <a:srgbClr val="002060"/>
                </a:solidFill>
              </a:rPr>
              <a:t>qualificati</a:t>
            </a:r>
            <a:r>
              <a:rPr lang="es-ES_tradnl" sz="2200" b="1" dirty="0" smtClean="0">
                <a:solidFill>
                  <a:srgbClr val="002060"/>
                </a:solidFill>
              </a:rPr>
              <a:t> che </a:t>
            </a:r>
            <a:r>
              <a:rPr lang="es-ES_tradnl" sz="2200" b="1" dirty="0" err="1" smtClean="0">
                <a:solidFill>
                  <a:srgbClr val="002060"/>
                </a:solidFill>
              </a:rPr>
              <a:t>restino</a:t>
            </a:r>
            <a:r>
              <a:rPr lang="es-ES_tradnl" sz="2200" b="1" dirty="0" smtClean="0">
                <a:solidFill>
                  <a:srgbClr val="002060"/>
                </a:solidFill>
              </a:rPr>
              <a:t> </a:t>
            </a:r>
            <a:r>
              <a:rPr lang="es-ES_tradnl" sz="2200" b="1" dirty="0" err="1" smtClean="0">
                <a:solidFill>
                  <a:srgbClr val="002060"/>
                </a:solidFill>
              </a:rPr>
              <a:t>lì</a:t>
            </a:r>
            <a:r>
              <a:rPr lang="es-ES_tradnl" sz="2200" b="1" dirty="0" smtClean="0">
                <a:solidFill>
                  <a:srgbClr val="002060"/>
                </a:solidFill>
              </a:rPr>
              <a:t> a </a:t>
            </a:r>
            <a:r>
              <a:rPr lang="es-ES_tradnl" sz="2200" b="1" dirty="0" err="1" smtClean="0">
                <a:solidFill>
                  <a:srgbClr val="002060"/>
                </a:solidFill>
              </a:rPr>
              <a:t>lungo</a:t>
            </a:r>
            <a:r>
              <a:rPr lang="es-ES_tradnl" sz="2200" b="1" dirty="0" smtClean="0">
                <a:solidFill>
                  <a:srgbClr val="002060"/>
                </a:solidFill>
              </a:rPr>
              <a:t>.</a:t>
            </a:r>
            <a:endParaRPr lang="es-ES_tradnl" sz="2200" b="1" dirty="0">
              <a:solidFill>
                <a:srgbClr val="00206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14983" y="6026135"/>
            <a:ext cx="7714034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IN ATTESA DELLA SCUOLA SECONDARIA,  I FRATELLI HANNO COMINCIATO A FARE CORSI PER GLI INSEGNANTI. 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xmlns="" val="100458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720"/>
                            </p:stCondLst>
                            <p:childTnLst>
                              <p:par>
                                <p:cTn id="11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8" name="Text Box 9"/>
          <p:cNvSpPr txBox="1">
            <a:spLocks noChangeArrowheads="1"/>
          </p:cNvSpPr>
          <p:nvPr/>
        </p:nvSpPr>
        <p:spPr bwMode="auto">
          <a:xfrm>
            <a:off x="6347373" y="1011677"/>
            <a:ext cx="2805911" cy="253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_tradnl" b="1" dirty="0" err="1" smtClean="0"/>
              <a:t>Il</a:t>
            </a:r>
            <a:r>
              <a:rPr lang="es-ES_tradnl" b="1" dirty="0" smtClean="0"/>
              <a:t> terreno </a:t>
            </a:r>
            <a:r>
              <a:rPr lang="es-ES_tradnl" b="1" dirty="0"/>
              <a:t>per </a:t>
            </a:r>
            <a:r>
              <a:rPr lang="es-ES_tradnl" b="1" dirty="0" err="1"/>
              <a:t>il</a:t>
            </a:r>
            <a:r>
              <a:rPr lang="es-ES_tradnl" b="1" dirty="0"/>
              <a:t> </a:t>
            </a:r>
            <a:r>
              <a:rPr lang="es-ES_tradnl" b="1" dirty="0" err="1"/>
              <a:t>progetto</a:t>
            </a:r>
            <a:r>
              <a:rPr lang="es-ES_tradnl" b="1" dirty="0"/>
              <a:t> </a:t>
            </a:r>
          </a:p>
          <a:p>
            <a:pPr eaLnBrk="1" hangingPunct="1"/>
            <a:endParaRPr lang="es-ES_tradnl" sz="1500" b="1" dirty="0"/>
          </a:p>
          <a:p>
            <a:pPr eaLnBrk="1" hangingPunct="1"/>
            <a:r>
              <a:rPr lang="es-ES_tradnl" sz="1500" b="1" dirty="0" err="1" smtClean="0"/>
              <a:t>Località</a:t>
            </a:r>
            <a:r>
              <a:rPr lang="es-ES_tradnl" sz="1500" b="1" dirty="0" smtClean="0"/>
              <a:t>: </a:t>
            </a:r>
            <a:r>
              <a:rPr lang="es-ES_tradnl" b="1" dirty="0" err="1"/>
              <a:t>Giasnogor</a:t>
            </a:r>
            <a:endParaRPr lang="es-ES_tradnl" b="1" dirty="0"/>
          </a:p>
          <a:p>
            <a:pPr eaLnBrk="1" hangingPunct="1"/>
            <a:r>
              <a:rPr lang="es-ES_tradnl" sz="1500" b="1" dirty="0" smtClean="0"/>
              <a:t>City </a:t>
            </a:r>
            <a:r>
              <a:rPr lang="es-ES_tradnl" sz="1500" b="1" dirty="0" err="1" smtClean="0"/>
              <a:t>Area</a:t>
            </a:r>
            <a:r>
              <a:rPr lang="es-ES_tradnl" sz="1500" b="1" dirty="0" smtClean="0"/>
              <a:t>: </a:t>
            </a:r>
            <a:r>
              <a:rPr lang="es-ES_tradnl" b="1" dirty="0" err="1"/>
              <a:t>Moulovibazar</a:t>
            </a:r>
            <a:endParaRPr lang="es-ES_tradnl" b="1" dirty="0"/>
          </a:p>
          <a:p>
            <a:pPr eaLnBrk="1" hangingPunct="1"/>
            <a:endParaRPr lang="es-ES_tradnl" sz="1500" b="1" dirty="0"/>
          </a:p>
          <a:p>
            <a:pPr marL="180000" indent="-180000" eaLnBrk="1" hangingPunct="1">
              <a:buFont typeface="Arial" panose="020B0604020202020204" pitchFamily="34" charset="0"/>
              <a:buChar char="•"/>
            </a:pPr>
            <a:r>
              <a:rPr lang="es-ES_tradnl" sz="1500" b="1" dirty="0" smtClean="0"/>
              <a:t>6 </a:t>
            </a:r>
            <a:r>
              <a:rPr lang="es-ES_tradnl" sz="1500" b="1" dirty="0" err="1" smtClean="0"/>
              <a:t>acri</a:t>
            </a:r>
            <a:r>
              <a:rPr lang="es-ES_tradnl" sz="1500" b="1" dirty="0" smtClean="0"/>
              <a:t> di terreno = 2,5 </a:t>
            </a:r>
            <a:r>
              <a:rPr lang="es-ES_tradnl" sz="1500" b="1" dirty="0" err="1" smtClean="0"/>
              <a:t>ettari</a:t>
            </a:r>
            <a:endParaRPr lang="es-ES_tradnl" sz="1500" b="1" dirty="0" smtClean="0"/>
          </a:p>
          <a:p>
            <a:pPr marL="180000" indent="-180000" eaLnBrk="1" hangingPunct="1">
              <a:buFont typeface="Arial" panose="020B0604020202020204" pitchFamily="34" charset="0"/>
              <a:buChar char="•"/>
            </a:pPr>
            <a:r>
              <a:rPr lang="es-ES_tradnl" sz="1500" b="1" dirty="0" smtClean="0"/>
              <a:t>a </a:t>
            </a:r>
            <a:r>
              <a:rPr lang="es-ES_tradnl" sz="1500" b="1" dirty="0"/>
              <a:t>200 m dalla </a:t>
            </a:r>
            <a:r>
              <a:rPr lang="es-ES_tradnl" sz="1500" b="1" dirty="0" err="1"/>
              <a:t>strada</a:t>
            </a:r>
            <a:endParaRPr lang="es-ES_tradnl" sz="1500" b="1" dirty="0"/>
          </a:p>
          <a:p>
            <a:pPr marL="180000" indent="-180000" eaLnBrk="1" hangingPunct="1">
              <a:buFont typeface="Arial" panose="020B0604020202020204" pitchFamily="34" charset="0"/>
              <a:buChar char="•"/>
            </a:pPr>
            <a:r>
              <a:rPr lang="es-ES_tradnl" sz="1500" b="1" dirty="0" err="1" smtClean="0"/>
              <a:t>Leggera</a:t>
            </a:r>
            <a:r>
              <a:rPr lang="es-ES_tradnl" sz="1500" b="1" dirty="0" smtClean="0"/>
              <a:t> </a:t>
            </a:r>
            <a:r>
              <a:rPr lang="es-ES_tradnl" sz="1500" b="1" dirty="0" err="1"/>
              <a:t>collina</a:t>
            </a:r>
            <a:r>
              <a:rPr lang="es-ES_tradnl" sz="1500" b="1" dirty="0"/>
              <a:t> </a:t>
            </a:r>
            <a:endParaRPr lang="es-ES_tradnl" sz="1500" b="1" dirty="0" smtClean="0"/>
          </a:p>
          <a:p>
            <a:pPr marL="180000" indent="-180000" eaLnBrk="1" hangingPunct="1">
              <a:buFont typeface="Arial" panose="020B0604020202020204" pitchFamily="34" charset="0"/>
              <a:buChar char="•"/>
            </a:pPr>
            <a:r>
              <a:rPr lang="es-ES_tradnl" sz="1500" b="1" dirty="0" smtClean="0"/>
              <a:t>un </a:t>
            </a:r>
            <a:r>
              <a:rPr lang="es-ES_tradnl" sz="1500" b="1" dirty="0" err="1"/>
              <a:t>ruscello</a:t>
            </a:r>
            <a:r>
              <a:rPr lang="es-ES_tradnl" sz="1500" b="1" dirty="0"/>
              <a:t> con </a:t>
            </a:r>
            <a:r>
              <a:rPr lang="es-ES_tradnl" sz="1500" b="1" dirty="0" err="1"/>
              <a:t>abbondante</a:t>
            </a:r>
            <a:r>
              <a:rPr lang="es-ES_tradnl" sz="1500" b="1" dirty="0"/>
              <a:t> </a:t>
            </a:r>
            <a:r>
              <a:rPr lang="es-ES_tradnl" sz="1500" b="1" dirty="0" err="1"/>
              <a:t>acqua</a:t>
            </a:r>
            <a:endParaRPr lang="es-ES_tradnl" sz="1500" b="1" dirty="0"/>
          </a:p>
        </p:txBody>
      </p:sp>
      <p:grpSp>
        <p:nvGrpSpPr>
          <p:cNvPr id="4" name="Gruppo 3"/>
          <p:cNvGrpSpPr/>
          <p:nvPr/>
        </p:nvGrpSpPr>
        <p:grpSpPr>
          <a:xfrm rot="16200000">
            <a:off x="797742" y="-81269"/>
            <a:ext cx="4854102" cy="6245159"/>
            <a:chOff x="-194105" y="627071"/>
            <a:chExt cx="4688284" cy="5363532"/>
          </a:xfrm>
        </p:grpSpPr>
        <p:pic>
          <p:nvPicPr>
            <p:cNvPr id="9219" name="Picture 4" descr="New Land 7 km from Moulovibazar 16 km h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4105" y="627071"/>
              <a:ext cx="4688284" cy="5325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0" name="Line 5"/>
            <p:cNvSpPr>
              <a:spLocks noChangeShapeType="1"/>
            </p:cNvSpPr>
            <p:nvPr/>
          </p:nvSpPr>
          <p:spPr bwMode="auto">
            <a:xfrm rot="5400000" flipH="1">
              <a:off x="3163190" y="1580234"/>
              <a:ext cx="571500" cy="0"/>
            </a:xfrm>
            <a:prstGeom prst="line">
              <a:avLst/>
            </a:prstGeom>
            <a:noFill/>
            <a:ln w="635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 sz="1350"/>
            </a:p>
          </p:txBody>
        </p:sp>
        <p:sp>
          <p:nvSpPr>
            <p:cNvPr id="9221" name="Text Box 6"/>
            <p:cNvSpPr txBox="1">
              <a:spLocks noChangeArrowheads="1"/>
            </p:cNvSpPr>
            <p:nvPr/>
          </p:nvSpPr>
          <p:spPr bwMode="auto">
            <a:xfrm>
              <a:off x="3111731" y="994402"/>
              <a:ext cx="69121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_tradnl" sz="15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Nord</a:t>
              </a:r>
            </a:p>
          </p:txBody>
        </p:sp>
        <p:sp>
          <p:nvSpPr>
            <p:cNvPr id="9222" name="Text Box 7"/>
            <p:cNvSpPr txBox="1">
              <a:spLocks noChangeArrowheads="1"/>
            </p:cNvSpPr>
            <p:nvPr/>
          </p:nvSpPr>
          <p:spPr bwMode="auto">
            <a:xfrm rot="5656119">
              <a:off x="90447" y="3224681"/>
              <a:ext cx="3252788" cy="300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_tradnl" sz="1350" b="1" dirty="0" err="1">
                  <a:solidFill>
                    <a:srgbClr val="DDDDDD"/>
                  </a:solidFill>
                </a:rPr>
                <a:t>Main</a:t>
              </a:r>
              <a:r>
                <a:rPr lang="es-ES_tradnl" sz="1350" b="1" dirty="0">
                  <a:solidFill>
                    <a:srgbClr val="DDDDDD"/>
                  </a:solidFill>
                </a:rPr>
                <a:t> </a:t>
              </a:r>
              <a:r>
                <a:rPr lang="es-ES_tradnl" sz="1350" b="1" dirty="0" err="1">
                  <a:solidFill>
                    <a:srgbClr val="DDDDDD"/>
                  </a:solidFill>
                </a:rPr>
                <a:t>road</a:t>
              </a:r>
              <a:r>
                <a:rPr lang="es-ES_tradnl" sz="1350" b="1" dirty="0">
                  <a:solidFill>
                    <a:srgbClr val="DDDDDD"/>
                  </a:solidFill>
                </a:rPr>
                <a:t>   </a:t>
              </a:r>
              <a:r>
                <a:rPr lang="es-ES_tradnl" sz="1350" b="1" dirty="0" err="1">
                  <a:solidFill>
                    <a:srgbClr val="DDDDDD"/>
                  </a:solidFill>
                </a:rPr>
                <a:t>Moulovibazar</a:t>
              </a:r>
              <a:r>
                <a:rPr lang="es-ES_tradnl" sz="1350" b="1" dirty="0">
                  <a:solidFill>
                    <a:srgbClr val="DDDDDD"/>
                  </a:solidFill>
                </a:rPr>
                <a:t>    -     Dhaka</a:t>
              </a:r>
            </a:p>
          </p:txBody>
        </p:sp>
        <p:sp>
          <p:nvSpPr>
            <p:cNvPr id="9223" name="AutoShape 8"/>
            <p:cNvSpPr>
              <a:spLocks noChangeArrowheads="1"/>
            </p:cNvSpPr>
            <p:nvPr/>
          </p:nvSpPr>
          <p:spPr bwMode="auto">
            <a:xfrm rot="-10589051" flipH="1">
              <a:off x="1991843" y="991187"/>
              <a:ext cx="65907" cy="1933897"/>
            </a:xfrm>
            <a:prstGeom prst="upDownArrow">
              <a:avLst>
                <a:gd name="adj1" fmla="val 50000"/>
                <a:gd name="adj2" fmla="val 43848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it-IT" sz="1350">
                <a:solidFill>
                  <a:schemeClr val="bg1"/>
                </a:solidFill>
              </a:endParaRPr>
            </a:p>
          </p:txBody>
        </p:sp>
        <p:sp>
          <p:nvSpPr>
            <p:cNvPr id="9224" name="Text Box 9"/>
            <p:cNvSpPr txBox="1">
              <a:spLocks noChangeArrowheads="1"/>
            </p:cNvSpPr>
            <p:nvPr/>
          </p:nvSpPr>
          <p:spPr bwMode="auto">
            <a:xfrm rot="5669122">
              <a:off x="1794130" y="1989924"/>
              <a:ext cx="747713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_tradnl" sz="1050" b="1" dirty="0">
                  <a:solidFill>
                    <a:schemeClr val="bg1"/>
                  </a:solidFill>
                </a:rPr>
                <a:t>7 km</a:t>
              </a:r>
            </a:p>
          </p:txBody>
        </p:sp>
        <p:sp>
          <p:nvSpPr>
            <p:cNvPr id="9225" name="AutoShape 8"/>
            <p:cNvSpPr>
              <a:spLocks noChangeArrowheads="1"/>
            </p:cNvSpPr>
            <p:nvPr/>
          </p:nvSpPr>
          <p:spPr bwMode="auto">
            <a:xfrm rot="-10337350">
              <a:off x="1685506" y="3387287"/>
              <a:ext cx="97631" cy="2521744"/>
            </a:xfrm>
            <a:prstGeom prst="upDownArrow">
              <a:avLst>
                <a:gd name="adj1" fmla="val 50000"/>
                <a:gd name="adj2" fmla="val 439456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it-IT" sz="1350">
                <a:solidFill>
                  <a:schemeClr val="bg1"/>
                </a:solidFill>
              </a:endParaRPr>
            </a:p>
          </p:txBody>
        </p:sp>
        <p:sp>
          <p:nvSpPr>
            <p:cNvPr id="9226" name="Text Box 9"/>
            <p:cNvSpPr txBox="1">
              <a:spLocks noChangeArrowheads="1"/>
            </p:cNvSpPr>
            <p:nvPr/>
          </p:nvSpPr>
          <p:spPr bwMode="auto">
            <a:xfrm rot="5669122">
              <a:off x="1540552" y="4713318"/>
              <a:ext cx="747713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_tradnl" sz="1050" b="1" dirty="0">
                  <a:solidFill>
                    <a:schemeClr val="bg1"/>
                  </a:solidFill>
                </a:rPr>
                <a:t>10  km</a:t>
              </a:r>
            </a:p>
          </p:txBody>
        </p:sp>
        <p:sp>
          <p:nvSpPr>
            <p:cNvPr id="9227" name="Text Box 9"/>
            <p:cNvSpPr txBox="1">
              <a:spLocks noChangeArrowheads="1"/>
            </p:cNvSpPr>
            <p:nvPr/>
          </p:nvSpPr>
          <p:spPr bwMode="auto">
            <a:xfrm>
              <a:off x="2851104" y="3452633"/>
              <a:ext cx="937394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_tradnl" sz="1050" b="1" dirty="0" err="1">
                  <a:solidFill>
                    <a:schemeClr val="bg1"/>
                  </a:solidFill>
                </a:rPr>
                <a:t>Piantagioni</a:t>
              </a:r>
              <a:r>
                <a:rPr lang="es-ES_tradnl" sz="1050" b="1" dirty="0">
                  <a:solidFill>
                    <a:schemeClr val="bg1"/>
                  </a:solidFill>
                </a:rPr>
                <a:t> </a:t>
              </a:r>
            </a:p>
            <a:p>
              <a:pPr eaLnBrk="1" hangingPunct="1"/>
              <a:r>
                <a:rPr lang="es-ES_tradnl" sz="1050" b="1" dirty="0">
                  <a:solidFill>
                    <a:schemeClr val="bg1"/>
                  </a:solidFill>
                </a:rPr>
                <a:t>di té.</a:t>
              </a:r>
            </a:p>
          </p:txBody>
        </p:sp>
        <p:sp>
          <p:nvSpPr>
            <p:cNvPr id="2" name="Freccia a sinistra 1"/>
            <p:cNvSpPr/>
            <p:nvPr/>
          </p:nvSpPr>
          <p:spPr>
            <a:xfrm rot="8556085" flipV="1">
              <a:off x="1432815" y="3073872"/>
              <a:ext cx="326342" cy="177002"/>
            </a:xfrm>
            <a:prstGeom prst="lef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3" name="CasellaDiTesto 2"/>
            <p:cNvSpPr txBox="1"/>
            <p:nvPr/>
          </p:nvSpPr>
          <p:spPr>
            <a:xfrm>
              <a:off x="1338400" y="845266"/>
              <a:ext cx="118841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b="1" dirty="0">
                  <a:solidFill>
                    <a:srgbClr val="FFFF00"/>
                  </a:solidFill>
                </a:rPr>
                <a:t>MOULOVIBAZAR</a:t>
              </a: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928570" y="5736687"/>
              <a:ext cx="118841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b="1" dirty="0">
                  <a:solidFill>
                    <a:srgbClr val="FFFF00"/>
                  </a:solidFill>
                </a:rPr>
                <a:t>SREEMANGAL</a:t>
              </a:r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582577" y="2811646"/>
              <a:ext cx="937394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_tradnl" sz="1050" b="1" dirty="0" err="1">
                  <a:solidFill>
                    <a:srgbClr val="FFFF00"/>
                  </a:solidFill>
                </a:rPr>
                <a:t>Villaggio</a:t>
              </a:r>
              <a:r>
                <a:rPr lang="es-ES_tradnl" sz="1050" b="1" dirty="0">
                  <a:solidFill>
                    <a:srgbClr val="FFFF00"/>
                  </a:solidFill>
                </a:rPr>
                <a:t> di </a:t>
              </a:r>
            </a:p>
            <a:p>
              <a:pPr eaLnBrk="1" hangingPunct="1"/>
              <a:r>
                <a:rPr lang="es-ES_tradnl" sz="1050" b="1" dirty="0" err="1">
                  <a:solidFill>
                    <a:srgbClr val="FFFF00"/>
                  </a:solidFill>
                </a:rPr>
                <a:t>Giasnogor</a:t>
              </a:r>
              <a:endParaRPr lang="es-ES_tradnl" sz="105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787941" y="237297"/>
            <a:ext cx="7742549" cy="526482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b="1" dirty="0" smtClean="0"/>
              <a:t>IL PROGETTO: </a:t>
            </a:r>
            <a:r>
              <a:rPr lang="es-ES_tradnl" sz="4300" b="1" dirty="0" smtClean="0">
                <a:solidFill>
                  <a:srgbClr val="FF0000"/>
                </a:solidFill>
              </a:rPr>
              <a:t>ST. MARCELLIN SCHOOL  &amp; HOSTEL</a:t>
            </a:r>
            <a:endParaRPr lang="es-ES_tradnl" sz="4300" b="1" dirty="0">
              <a:solidFill>
                <a:srgbClr val="FF0000"/>
              </a:solidFill>
            </a:endParaRPr>
          </a:p>
        </p:txBody>
      </p:sp>
      <p:pic>
        <p:nvPicPr>
          <p:cNvPr id="18" name="Picture 2" descr="d:\Mis documentos\1 Marist Project\MOULOBIBAZAR MARIST PROJECT\FUND RAISING 2013 March\Marist Project PRESENTATION Mar 2013\Z Shreemangal Agnes\Marist Brothers with Bishop in old land\IMG_10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1549" y="4251626"/>
            <a:ext cx="3942451" cy="262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836912" y="5844310"/>
            <a:ext cx="3285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 Fratelli MARTI’ e EUGENIO SANZ</a:t>
            </a:r>
          </a:p>
          <a:p>
            <a:r>
              <a:rPr lang="it-IT" dirty="0" smtClean="0"/>
              <a:t>con l’architetto visionano il progetto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32573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oulovibazar Project Architect Drawings HOSTEL FINAL25[1].12.12-Model1.jpg"/>
          <p:cNvPicPr>
            <a:picLocks noChangeAspect="1"/>
          </p:cNvPicPr>
          <p:nvPr/>
        </p:nvPicPr>
        <p:blipFill>
          <a:blip r:embed="rId2" cstate="print"/>
          <a:srcRect l="6050" t="864" r="45556" b="835"/>
          <a:stretch>
            <a:fillRect/>
          </a:stretch>
        </p:blipFill>
        <p:spPr>
          <a:xfrm rot="16200000">
            <a:off x="5631284" y="-450742"/>
            <a:ext cx="2676356" cy="4349078"/>
          </a:xfrm>
          <a:prstGeom prst="rect">
            <a:avLst/>
          </a:prstGeom>
        </p:spPr>
      </p:pic>
      <p:pic>
        <p:nvPicPr>
          <p:cNvPr id="11" name="Picture 10" descr="Moulovibazar Project Architect Drawings SCHOOL FINAL25[1].12.12-Model2.jpg"/>
          <p:cNvPicPr>
            <a:picLocks noChangeAspect="1"/>
          </p:cNvPicPr>
          <p:nvPr/>
        </p:nvPicPr>
        <p:blipFill>
          <a:blip r:embed="rId3" cstate="print"/>
          <a:srcRect t="7778" r="2489" b="50000"/>
          <a:stretch>
            <a:fillRect/>
          </a:stretch>
        </p:blipFill>
        <p:spPr>
          <a:xfrm>
            <a:off x="154680" y="354861"/>
            <a:ext cx="4640243" cy="2601685"/>
          </a:xfrm>
          <a:prstGeom prst="rect">
            <a:avLst/>
          </a:prstGeom>
        </p:spPr>
      </p:pic>
      <p:sp>
        <p:nvSpPr>
          <p:cNvPr id="13" name="Sottotitolo 2"/>
          <p:cNvSpPr>
            <a:spLocks noGrp="1"/>
          </p:cNvSpPr>
          <p:nvPr>
            <p:ph type="subTitle" idx="1"/>
          </p:nvPr>
        </p:nvSpPr>
        <p:spPr>
          <a:xfrm>
            <a:off x="242889" y="3167404"/>
            <a:ext cx="8801100" cy="369059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it-IT" sz="2925" b="1" dirty="0" smtClean="0">
                <a:solidFill>
                  <a:srgbClr val="0070C0"/>
                </a:solidFill>
                <a:cs typeface="Aharoni" panose="02010803020104030203" pitchFamily="2" charset="-79"/>
              </a:rPr>
              <a:t>ALTRI DATI SUL PROGETTO:</a:t>
            </a:r>
            <a:endParaRPr lang="it-IT" sz="2925" dirty="0">
              <a:solidFill>
                <a:srgbClr val="0070C0"/>
              </a:solidFill>
              <a:cs typeface="Aharoni" panose="02010803020104030203" pitchFamily="2" charset="-79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endParaRPr lang="it-IT" sz="900" b="1" dirty="0">
              <a:cs typeface="Aharoni" panose="02010803020104030203" pitchFamily="2" charset="-79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it-IT" sz="2475" b="1" dirty="0">
                <a:cs typeface="Aharoni" panose="02010803020104030203" pitchFamily="2" charset="-79"/>
              </a:rPr>
              <a:t>Il luogo: </a:t>
            </a:r>
            <a:r>
              <a:rPr lang="it-IT" sz="2100" dirty="0">
                <a:cs typeface="Aharoni" panose="02010803020104030203" pitchFamily="2" charset="-79"/>
              </a:rPr>
              <a:t>Distretto di </a:t>
            </a:r>
            <a:r>
              <a:rPr lang="it-IT" sz="2100" dirty="0" err="1">
                <a:cs typeface="Aharoni" panose="02010803020104030203" pitchFamily="2" charset="-79"/>
              </a:rPr>
              <a:t>Moulovibazar</a:t>
            </a:r>
            <a:r>
              <a:rPr lang="it-IT" sz="2100" dirty="0">
                <a:cs typeface="Aharoni" panose="02010803020104030203" pitchFamily="2" charset="-79"/>
              </a:rPr>
              <a:t>, </a:t>
            </a:r>
            <a:r>
              <a:rPr lang="it-IT" sz="2100" dirty="0" err="1">
                <a:cs typeface="Aharoni" panose="02010803020104030203" pitchFamily="2" charset="-79"/>
              </a:rPr>
              <a:t>Sylhet</a:t>
            </a:r>
            <a:r>
              <a:rPr lang="it-IT" sz="2100" dirty="0">
                <a:cs typeface="Aharoni" panose="02010803020104030203" pitchFamily="2" charset="-79"/>
              </a:rPr>
              <a:t>. 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it-IT" sz="2100" dirty="0">
                <a:cs typeface="Aharoni" panose="02010803020104030203" pitchFamily="2" charset="-79"/>
              </a:rPr>
              <a:t>(90 su 163 piantagioni di tè in </a:t>
            </a:r>
            <a:r>
              <a:rPr lang="it-IT" sz="2100" dirty="0" err="1">
                <a:cs typeface="Aharoni" panose="02010803020104030203" pitchFamily="2" charset="-79"/>
              </a:rPr>
              <a:t>Bangladeshsi</a:t>
            </a:r>
            <a:r>
              <a:rPr lang="it-IT" sz="2100" dirty="0">
                <a:cs typeface="Aharoni" panose="02010803020104030203" pitchFamily="2" charset="-79"/>
              </a:rPr>
              <a:t> trovano in questa area: tre di esse sono le più grandi del mondo (per superficie e produzione).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endParaRPr lang="it-IT" sz="1000" b="1" dirty="0">
              <a:cs typeface="Aharoni" panose="02010803020104030203" pitchFamily="2" charset="-79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it-IT" sz="2475" b="1" dirty="0">
                <a:cs typeface="Aharoni" panose="02010803020104030203" pitchFamily="2" charset="-79"/>
              </a:rPr>
              <a:t>L’obiettivo:</a:t>
            </a:r>
            <a:r>
              <a:rPr lang="it-IT" sz="2325" b="1" dirty="0">
                <a:cs typeface="Aharoni" panose="02010803020104030203" pitchFamily="2" charset="-79"/>
              </a:rPr>
              <a:t> </a:t>
            </a:r>
            <a:r>
              <a:rPr lang="it-IT" sz="2100" dirty="0">
                <a:cs typeface="Aharoni" panose="02010803020104030203" pitchFamily="2" charset="-79"/>
              </a:rPr>
              <a:t>creare una scuola secondaria per ragazzi/e che vivono nelle piantagioni di </a:t>
            </a:r>
            <a:r>
              <a:rPr lang="it-IT" sz="2100" dirty="0" smtClean="0">
                <a:cs typeface="Aharoni" panose="02010803020104030203" pitchFamily="2" charset="-79"/>
              </a:rPr>
              <a:t>tè</a:t>
            </a:r>
            <a:endParaRPr lang="it-IT" sz="2100" dirty="0">
              <a:cs typeface="Aharoni" panose="02010803020104030203" pitchFamily="2" charset="-79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endParaRPr lang="it-IT" sz="1000" dirty="0">
              <a:cs typeface="Aharoni" panose="02010803020104030203" pitchFamily="2" charset="-79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it-IT" sz="2475" b="1" dirty="0">
                <a:cs typeface="Aharoni" panose="02010803020104030203" pitchFamily="2" charset="-79"/>
              </a:rPr>
              <a:t>La motivazione</a:t>
            </a:r>
            <a:r>
              <a:rPr lang="it-IT" sz="1725" dirty="0">
                <a:cs typeface="Aharoni" panose="02010803020104030203" pitchFamily="2" charset="-79"/>
              </a:rPr>
              <a:t>: </a:t>
            </a:r>
            <a:r>
              <a:rPr lang="it-IT" sz="2100" dirty="0">
                <a:cs typeface="Aharoni" panose="02010803020104030203" pitchFamily="2" charset="-79"/>
              </a:rPr>
              <a:t>I lavoratori delle piantagioni di tè sono tra i più poveri ed emarginati del Bangladesh. Lavorano in una situazione simile alla schiavitù. Il loro salario è meno di un dollaro al giorno. Solo il 25% dei loro figli raggiunge un livello di istruzione di base. </a:t>
            </a:r>
            <a:r>
              <a:rPr lang="it-IT" sz="2100" dirty="0"/>
              <a:t>L’accesso ad una istruzione di qualità per i ragazzi può dare loro gli strumenti per uscire dall’emarginazione e  costruirsi un futuro diverso. 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endParaRPr lang="it-IT" sz="1000" b="1" dirty="0" smtClean="0"/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it-IT" sz="2550" b="1" dirty="0" smtClean="0"/>
              <a:t>Caratteristiche</a:t>
            </a:r>
            <a:r>
              <a:rPr lang="it-IT" sz="2550" b="1" dirty="0"/>
              <a:t>: </a:t>
            </a:r>
            <a:r>
              <a:rPr lang="it-IT" sz="2550" b="1" dirty="0" smtClean="0"/>
              <a:t> 1. </a:t>
            </a:r>
            <a:r>
              <a:rPr lang="it-IT" sz="2100" dirty="0" smtClean="0"/>
              <a:t>La </a:t>
            </a:r>
            <a:r>
              <a:rPr lang="it-IT" sz="2100" dirty="0"/>
              <a:t>scuola </a:t>
            </a:r>
            <a:r>
              <a:rPr lang="it-IT" sz="2100" dirty="0" smtClean="0"/>
              <a:t>ha </a:t>
            </a:r>
            <a:r>
              <a:rPr lang="it-IT" sz="2100" dirty="0"/>
              <a:t>annessa una casa dello studente, per ospitare in ambiente sicuro anche le ragazze, con l’obiettivo di migliorare </a:t>
            </a:r>
            <a:r>
              <a:rPr lang="it-IT" sz="2100" dirty="0" smtClean="0"/>
              <a:t>la </a:t>
            </a:r>
            <a:r>
              <a:rPr lang="it-IT" sz="2100" dirty="0"/>
              <a:t>condizione della donna nell’area.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it-IT" sz="2100" dirty="0"/>
              <a:t>La scuola </a:t>
            </a:r>
            <a:r>
              <a:rPr lang="it-IT" sz="2100" dirty="0" smtClean="0"/>
              <a:t>è </a:t>
            </a:r>
            <a:r>
              <a:rPr lang="it-IT" sz="2100" dirty="0"/>
              <a:t>aperta anche a ragazzi di altri gruppi, musulmani e Hindu. Questo </a:t>
            </a:r>
            <a:r>
              <a:rPr lang="it-IT" sz="2100" dirty="0" smtClean="0"/>
              <a:t>favorisce l’integrazione </a:t>
            </a:r>
            <a:r>
              <a:rPr lang="it-IT" sz="2100" dirty="0"/>
              <a:t>sociale e la convivenza </a:t>
            </a:r>
            <a:r>
              <a:rPr lang="it-IT" sz="2100" dirty="0">
                <a:cs typeface="Aharoni" panose="02010803020104030203" pitchFamily="2" charset="-79"/>
              </a:rPr>
              <a:t>tra i differenti gruppi etnici e diverse appartenenze religiose</a:t>
            </a:r>
            <a:r>
              <a:rPr lang="it-IT" sz="2100" dirty="0" smtClean="0">
                <a:cs typeface="Aharoni" panose="02010803020104030203" pitchFamily="2" charset="-79"/>
              </a:rPr>
              <a:t>.</a:t>
            </a:r>
            <a:endParaRPr lang="it-IT" sz="2100" dirty="0">
              <a:cs typeface="Aharoni" panose="02010803020104030203" pitchFamily="2" charset="-79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780178" y="2237361"/>
            <a:ext cx="2091447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300" b="1" spc="-60" dirty="0" smtClean="0">
                <a:solidFill>
                  <a:srgbClr val="E27EE0"/>
                </a:solidFill>
              </a:rPr>
              <a:t>BOYS AND GIRLS  HOSTEL</a:t>
            </a:r>
            <a:endParaRPr lang="it-IT" sz="1300" b="1" spc="-60" dirty="0">
              <a:solidFill>
                <a:srgbClr val="E27E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70343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6732" y="139349"/>
            <a:ext cx="9027268" cy="666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it-IT" sz="2000" b="1" dirty="0" smtClean="0">
                <a:cs typeface="Aharoni" panose="02010803020104030203" pitchFamily="2" charset="-79"/>
              </a:rPr>
              <a:t>2. </a:t>
            </a:r>
            <a:r>
              <a:rPr lang="it-IT" sz="1600" dirty="0" smtClean="0">
                <a:cs typeface="Aharoni" panose="02010803020104030203" pitchFamily="2" charset="-79"/>
              </a:rPr>
              <a:t>Il </a:t>
            </a:r>
            <a:r>
              <a:rPr lang="it-IT" sz="1600" dirty="0">
                <a:cs typeface="Aharoni" panose="02010803020104030203" pitchFamily="2" charset="-79"/>
              </a:rPr>
              <a:t>progetto comprende anche un programma per il sostegno e la riqualificazione degli insegnanti delle 35 scuole primarie, molte delle quali sono promosse dalla Diocesi, con il fine di migliorare la didattica e prevenire l’abbandono scolastico nel ciclo primario</a:t>
            </a:r>
            <a:r>
              <a:rPr lang="it-IT" sz="1600" dirty="0" smtClean="0">
                <a:cs typeface="Aharoni" panose="02010803020104030203" pitchFamily="2" charset="-79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it-IT" sz="2000" b="1" dirty="0" smtClean="0">
                <a:cs typeface="Aharoni" panose="02010803020104030203" pitchFamily="2" charset="-79"/>
              </a:rPr>
              <a:t>Attività</a:t>
            </a:r>
            <a:endParaRPr lang="it-IT" sz="2000" b="1" dirty="0">
              <a:cs typeface="Aharoni" panose="02010803020104030203" pitchFamily="2" charset="-79"/>
            </a:endParaRPr>
          </a:p>
          <a:p>
            <a:pPr>
              <a:lnSpc>
                <a:spcPct val="110000"/>
              </a:lnSpc>
            </a:pPr>
            <a:r>
              <a:rPr lang="it-IT" sz="1600" spc="-60" dirty="0">
                <a:cs typeface="Aharoni" panose="02010803020104030203" pitchFamily="2" charset="-79"/>
              </a:rPr>
              <a:t>La nuova scuola </a:t>
            </a:r>
            <a:r>
              <a:rPr lang="it-IT" sz="1600" spc="-60" dirty="0" smtClean="0">
                <a:cs typeface="Aharoni" panose="02010803020104030203" pitchFamily="2" charset="-79"/>
              </a:rPr>
              <a:t>è </a:t>
            </a:r>
            <a:r>
              <a:rPr lang="it-IT" sz="1600" spc="-60" dirty="0">
                <a:cs typeface="Aharoni" panose="02010803020104030203" pitchFamily="2" charset="-79"/>
              </a:rPr>
              <a:t>costituita da due edifici </a:t>
            </a:r>
            <a:r>
              <a:rPr lang="it-IT" sz="1600" spc="-60" dirty="0" smtClean="0">
                <a:cs typeface="Aharoni" panose="02010803020104030203" pitchFamily="2" charset="-79"/>
              </a:rPr>
              <a:t>entrambi di </a:t>
            </a:r>
            <a:r>
              <a:rPr lang="it-IT" sz="1600" spc="-60" dirty="0">
                <a:cs typeface="Aharoni" panose="02010803020104030203" pitchFamily="2" charset="-79"/>
              </a:rPr>
              <a:t>due </a:t>
            </a:r>
            <a:r>
              <a:rPr lang="it-IT" sz="1600" spc="-60" dirty="0" smtClean="0">
                <a:cs typeface="Aharoni" panose="02010803020104030203" pitchFamily="2" charset="-79"/>
              </a:rPr>
              <a:t>piani: uno contiene 14 </a:t>
            </a:r>
            <a:r>
              <a:rPr lang="it-IT" sz="1600" spc="-60" dirty="0">
                <a:cs typeface="Aharoni" panose="02010803020104030203" pitchFamily="2" charset="-79"/>
              </a:rPr>
              <a:t>aule scolastiche, </a:t>
            </a:r>
            <a:r>
              <a:rPr lang="it-IT" sz="1600" spc="-60" dirty="0" smtClean="0">
                <a:cs typeface="Aharoni" panose="02010803020104030203" pitchFamily="2" charset="-79"/>
              </a:rPr>
              <a:t>l’altro un </a:t>
            </a:r>
            <a:r>
              <a:rPr lang="it-IT" sz="1600" spc="-60" dirty="0">
                <a:cs typeface="Aharoni" panose="02010803020104030203" pitchFamily="2" charset="-79"/>
              </a:rPr>
              <a:t>dormitorio  e un refettorio per ospitare ragazzi/e che provengono dai villaggi lontani e che altrimenti non potrebbero frequentare la scuola. Nelle aule della scuola saranno realizzate </a:t>
            </a:r>
            <a:r>
              <a:rPr lang="it-IT" sz="1600" spc="-60" dirty="0" smtClean="0">
                <a:cs typeface="Aharoni" panose="02010803020104030203" pitchFamily="2" charset="-79"/>
              </a:rPr>
              <a:t>anche attività </a:t>
            </a:r>
            <a:r>
              <a:rPr lang="it-IT" sz="1600" spc="-60" dirty="0">
                <a:cs typeface="Aharoni" panose="02010803020104030203" pitchFamily="2" charset="-79"/>
              </a:rPr>
              <a:t>di riqualificazione per gli insegnanti che </a:t>
            </a:r>
            <a:r>
              <a:rPr lang="it-IT" sz="1600" spc="-60" dirty="0" smtClean="0">
                <a:cs typeface="Aharoni" panose="02010803020104030203" pitchFamily="2" charset="-79"/>
              </a:rPr>
              <a:t>poi vengono accompagnati e assistiti nello </a:t>
            </a:r>
            <a:r>
              <a:rPr lang="it-IT" sz="1600" spc="-60" dirty="0">
                <a:cs typeface="Aharoni" panose="02010803020104030203" pitchFamily="2" charset="-79"/>
              </a:rPr>
              <a:t>svolgimento delle lezioni presso le loro  scuole di provenienza.</a:t>
            </a:r>
          </a:p>
          <a:p>
            <a:pPr>
              <a:lnSpc>
                <a:spcPct val="110000"/>
              </a:lnSpc>
            </a:pPr>
            <a:r>
              <a:rPr lang="it-IT" sz="2000" b="1" dirty="0" smtClean="0">
                <a:cs typeface="Aharoni" panose="02010803020104030203" pitchFamily="2" charset="-79"/>
              </a:rPr>
              <a:t>Costo </a:t>
            </a:r>
            <a:r>
              <a:rPr lang="it-IT" sz="2000" b="1" dirty="0">
                <a:cs typeface="Aharoni" panose="02010803020104030203" pitchFamily="2" charset="-79"/>
              </a:rPr>
              <a:t>del progetto:</a:t>
            </a:r>
          </a:p>
          <a:p>
            <a:pPr>
              <a:lnSpc>
                <a:spcPct val="110000"/>
              </a:lnSpc>
            </a:pPr>
            <a:r>
              <a:rPr lang="it-IT" sz="1600" dirty="0">
                <a:cs typeface="Aharoni" panose="02010803020104030203" pitchFamily="2" charset="-79"/>
              </a:rPr>
              <a:t>Il costo totale del progetto è di </a:t>
            </a:r>
            <a:r>
              <a:rPr lang="it-IT" sz="1600" b="1" dirty="0">
                <a:cs typeface="Aharoni" panose="02010803020104030203" pitchFamily="2" charset="-79"/>
              </a:rPr>
              <a:t>500.000 Euro</a:t>
            </a:r>
          </a:p>
          <a:p>
            <a:pPr>
              <a:lnSpc>
                <a:spcPct val="110000"/>
              </a:lnSpc>
            </a:pPr>
            <a:r>
              <a:rPr lang="it-IT" sz="1600" dirty="0">
                <a:cs typeface="Aharoni" panose="02010803020104030203" pitchFamily="2" charset="-79"/>
              </a:rPr>
              <a:t>La costruzione </a:t>
            </a:r>
            <a:r>
              <a:rPr lang="it-IT" sz="1600" dirty="0" smtClean="0">
                <a:cs typeface="Aharoni" panose="02010803020104030203" pitchFamily="2" charset="-79"/>
              </a:rPr>
              <a:t>dell’edificio a due </a:t>
            </a:r>
            <a:r>
              <a:rPr lang="it-IT" sz="1600" dirty="0">
                <a:cs typeface="Aharoni" panose="02010803020104030203" pitchFamily="2" charset="-79"/>
              </a:rPr>
              <a:t>piani per le aule scolastiche costa: 270.000 Euro</a:t>
            </a:r>
          </a:p>
          <a:p>
            <a:pPr>
              <a:lnSpc>
                <a:spcPct val="110000"/>
              </a:lnSpc>
            </a:pPr>
            <a:r>
              <a:rPr lang="it-IT" sz="1600" dirty="0" smtClean="0">
                <a:cs typeface="Aharoni" panose="02010803020104030203" pitchFamily="2" charset="-79"/>
              </a:rPr>
              <a:t>L’edificio </a:t>
            </a:r>
            <a:r>
              <a:rPr lang="it-IT" sz="1600" dirty="0">
                <a:cs typeface="Aharoni" panose="02010803020104030203" pitchFamily="2" charset="-79"/>
              </a:rPr>
              <a:t>a due piani per l’alloggio degli studenti e il refettorio costo 200.000 Euro. </a:t>
            </a:r>
            <a:endParaRPr lang="it-IT" sz="1600" dirty="0" smtClean="0">
              <a:cs typeface="Aharoni" panose="02010803020104030203" pitchFamily="2" charset="-79"/>
            </a:endParaRPr>
          </a:p>
          <a:p>
            <a:pPr>
              <a:lnSpc>
                <a:spcPct val="110000"/>
              </a:lnSpc>
            </a:pPr>
            <a:r>
              <a:rPr lang="it-IT" sz="1600" dirty="0" smtClean="0">
                <a:cs typeface="Aharoni" panose="02010803020104030203" pitchFamily="2" charset="-79"/>
              </a:rPr>
              <a:t>Il </a:t>
            </a:r>
            <a:r>
              <a:rPr lang="it-IT" sz="1600" dirty="0">
                <a:cs typeface="Aharoni" panose="02010803020104030203" pitchFamily="2" charset="-79"/>
              </a:rPr>
              <a:t>programma di sostegno agli insegnanti delle 35 scuole primarie costa 30.000 Euro</a:t>
            </a:r>
          </a:p>
          <a:p>
            <a:pPr>
              <a:lnSpc>
                <a:spcPct val="110000"/>
              </a:lnSpc>
            </a:pPr>
            <a:r>
              <a:rPr lang="it-IT" sz="2000" b="1" dirty="0">
                <a:cs typeface="Aharoni" panose="02010803020104030203" pitchFamily="2" charset="-79"/>
              </a:rPr>
              <a:t>Finanziamento:  </a:t>
            </a:r>
            <a:endParaRPr lang="it-IT" sz="2000" b="1" dirty="0" smtClean="0">
              <a:cs typeface="Aharoni" panose="02010803020104030203" pitchFamily="2" charset="-79"/>
            </a:endParaRPr>
          </a:p>
          <a:p>
            <a:pPr>
              <a:lnSpc>
                <a:spcPct val="110000"/>
              </a:lnSpc>
            </a:pPr>
            <a:r>
              <a:rPr lang="it-IT" sz="1600" dirty="0" smtClean="0">
                <a:cs typeface="Aharoni" panose="02010803020104030203" pitchFamily="2" charset="-79"/>
              </a:rPr>
              <a:t>L’istituto marista ha </a:t>
            </a:r>
            <a:r>
              <a:rPr lang="it-IT" sz="1600" dirty="0">
                <a:cs typeface="Aharoni" panose="02010803020104030203" pitchFamily="2" charset="-79"/>
              </a:rPr>
              <a:t>acquistato il terreno</a:t>
            </a:r>
            <a:r>
              <a:rPr lang="it-IT" sz="1600" dirty="0" smtClean="0">
                <a:cs typeface="Aharoni" panose="02010803020104030203" pitchFamily="2" charset="-79"/>
              </a:rPr>
              <a:t>. Le </a:t>
            </a:r>
            <a:r>
              <a:rPr lang="it-IT" sz="1600" dirty="0">
                <a:cs typeface="Aharoni" panose="02010803020104030203" pitchFamily="2" charset="-79"/>
              </a:rPr>
              <a:t>spese di costruzione sono così ripartite: </a:t>
            </a:r>
            <a:endParaRPr lang="it-IT" sz="1600" dirty="0" smtClean="0">
              <a:cs typeface="Aharoni" panose="02010803020104030203" pitchFamily="2" charset="-79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1600" dirty="0" smtClean="0">
                <a:cs typeface="Aharoni" panose="02010803020104030203" pitchFamily="2" charset="-79"/>
              </a:rPr>
              <a:t>50.000 </a:t>
            </a:r>
            <a:r>
              <a:rPr lang="it-IT" sz="1600" dirty="0">
                <a:cs typeface="Aharoni" panose="02010803020104030203" pitchFamily="2" charset="-79"/>
              </a:rPr>
              <a:t>Euro </a:t>
            </a:r>
            <a:r>
              <a:rPr lang="it-IT" sz="1600" dirty="0" smtClean="0">
                <a:cs typeface="Aharoni" panose="02010803020104030203" pitchFamily="2" charset="-79"/>
              </a:rPr>
              <a:t>AMS (</a:t>
            </a:r>
            <a:r>
              <a:rPr lang="it-IT" sz="1600" dirty="0" err="1" smtClean="0">
                <a:cs typeface="Aharoni" panose="02010803020104030203" pitchFamily="2" charset="-79"/>
              </a:rPr>
              <a:t>Australian</a:t>
            </a:r>
            <a:r>
              <a:rPr lang="it-IT" sz="1600" dirty="0" smtClean="0">
                <a:cs typeface="Aharoni" panose="02010803020104030203" pitchFamily="2" charset="-79"/>
              </a:rPr>
              <a:t> </a:t>
            </a:r>
            <a:r>
              <a:rPr lang="it-IT" sz="1600" dirty="0" err="1" smtClean="0">
                <a:cs typeface="Aharoni" panose="02010803020104030203" pitchFamily="2" charset="-79"/>
              </a:rPr>
              <a:t>Marist</a:t>
            </a:r>
            <a:r>
              <a:rPr lang="it-IT" sz="1600" dirty="0" smtClean="0">
                <a:cs typeface="Aharoni" panose="02010803020104030203" pitchFamily="2" charset="-79"/>
              </a:rPr>
              <a:t> </a:t>
            </a:r>
            <a:r>
              <a:rPr lang="it-IT" sz="1600" dirty="0" err="1" smtClean="0">
                <a:cs typeface="Aharoni" panose="02010803020104030203" pitchFamily="2" charset="-79"/>
              </a:rPr>
              <a:t>Solidarity</a:t>
            </a:r>
            <a:r>
              <a:rPr lang="it-IT" sz="1600" dirty="0" smtClean="0">
                <a:cs typeface="Aharoni" panose="02010803020104030203" pitchFamily="2" charset="-79"/>
              </a:rPr>
              <a:t>),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1600" dirty="0" smtClean="0">
                <a:cs typeface="Aharoni" panose="02010803020104030203" pitchFamily="2" charset="-79"/>
              </a:rPr>
              <a:t>50.000</a:t>
            </a:r>
            <a:r>
              <a:rPr lang="it-IT" sz="1600" dirty="0">
                <a:cs typeface="Aharoni" panose="02010803020104030203" pitchFamily="2" charset="-79"/>
              </a:rPr>
              <a:t>: 2 aziende spagnole, </a:t>
            </a:r>
            <a:endParaRPr lang="it-IT" sz="1600" dirty="0" smtClean="0">
              <a:cs typeface="Aharoni" panose="02010803020104030203" pitchFamily="2" charset="-79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1600" dirty="0" smtClean="0">
                <a:cs typeface="Aharoni" panose="02010803020104030203" pitchFamily="2" charset="-79"/>
              </a:rPr>
              <a:t>200.000 </a:t>
            </a:r>
            <a:r>
              <a:rPr lang="it-IT" sz="1600" dirty="0">
                <a:cs typeface="Aharoni" panose="02010803020104030203" pitchFamily="2" charset="-79"/>
              </a:rPr>
              <a:t>a cura di SED (ONG marista spagnola) </a:t>
            </a:r>
            <a:endParaRPr lang="it-IT" sz="1600" dirty="0" smtClean="0">
              <a:cs typeface="Aharoni" panose="02010803020104030203" pitchFamily="2" charset="-79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1600" dirty="0" smtClean="0">
                <a:cs typeface="Aharoni" panose="02010803020104030203" pitchFamily="2" charset="-79"/>
              </a:rPr>
              <a:t>200.000 </a:t>
            </a:r>
            <a:r>
              <a:rPr lang="it-IT" sz="1600" dirty="0">
                <a:cs typeface="Aharoni" panose="02010803020104030203" pitchFamily="2" charset="-79"/>
              </a:rPr>
              <a:t>a cura di </a:t>
            </a:r>
            <a:r>
              <a:rPr lang="it-IT" sz="1600" dirty="0" smtClean="0">
                <a:cs typeface="Aharoni" panose="02010803020104030203" pitchFamily="2" charset="-79"/>
              </a:rPr>
              <a:t>FMSI che, insieme a Fr. Eugenio Sanz, ha coordinato tutto il Progetto.</a:t>
            </a:r>
          </a:p>
          <a:p>
            <a:pPr>
              <a:lnSpc>
                <a:spcPct val="110000"/>
              </a:lnSpc>
            </a:pPr>
            <a:r>
              <a:rPr lang="it-IT" sz="2000" b="1" dirty="0" smtClean="0">
                <a:cs typeface="Aharoni" panose="02010803020104030203" pitchFamily="2" charset="-79"/>
              </a:rPr>
              <a:t>Sostenibilità:</a:t>
            </a:r>
          </a:p>
          <a:p>
            <a:pPr>
              <a:lnSpc>
                <a:spcPct val="110000"/>
              </a:lnSpc>
            </a:pPr>
            <a:r>
              <a:rPr lang="it-IT" sz="1600" dirty="0" smtClean="0">
                <a:cs typeface="Aharoni" panose="02010803020104030203" pitchFamily="2" charset="-79"/>
              </a:rPr>
              <a:t>Sono previsti 300 alunni (maschi e femmine). Il 60% dei posti è riservato ai ragazzi/e delle piantagioni.</a:t>
            </a:r>
          </a:p>
          <a:p>
            <a:pPr>
              <a:lnSpc>
                <a:spcPct val="110000"/>
              </a:lnSpc>
            </a:pPr>
            <a:r>
              <a:rPr lang="it-IT" sz="1600" dirty="0" smtClean="0">
                <a:cs typeface="Aharoni" panose="02010803020104030203" pitchFamily="2" charset="-79"/>
              </a:rPr>
              <a:t>Tre Case Editrici Mariste: </a:t>
            </a:r>
            <a:r>
              <a:rPr lang="it-IT" sz="1600" b="1" dirty="0" smtClean="0">
                <a:cs typeface="Aharoni" panose="02010803020104030203" pitchFamily="2" charset="-79"/>
              </a:rPr>
              <a:t>EDELVIVES</a:t>
            </a:r>
            <a:r>
              <a:rPr lang="it-IT" sz="1600" dirty="0" smtClean="0">
                <a:cs typeface="Aharoni" panose="02010803020104030203" pitchFamily="2" charset="-79"/>
              </a:rPr>
              <a:t> (Spagna), </a:t>
            </a:r>
            <a:r>
              <a:rPr lang="it-IT" sz="1600" b="1" dirty="0" smtClean="0">
                <a:cs typeface="Aharoni" panose="02010803020104030203" pitchFamily="2" charset="-79"/>
              </a:rPr>
              <a:t>FTD</a:t>
            </a:r>
            <a:r>
              <a:rPr lang="it-IT" sz="1600" dirty="0" smtClean="0">
                <a:cs typeface="Aharoni" panose="02010803020104030203" pitchFamily="2" charset="-79"/>
              </a:rPr>
              <a:t> (Brasile) e </a:t>
            </a:r>
            <a:r>
              <a:rPr lang="it-IT" sz="1600" b="1" dirty="0" smtClean="0">
                <a:cs typeface="Aharoni" panose="02010803020104030203" pitchFamily="2" charset="-79"/>
              </a:rPr>
              <a:t>GRAM</a:t>
            </a:r>
            <a:r>
              <a:rPr lang="it-IT" sz="1600" dirty="0" smtClean="0">
                <a:cs typeface="Aharoni" panose="02010803020104030203" pitchFamily="2" charset="-79"/>
              </a:rPr>
              <a:t> (Argentina) si sono fatte carico di un contributo annuale di circa 32.000 Euro per i prossimi 5 anni.  </a:t>
            </a:r>
            <a:endParaRPr lang="en-US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544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CasellaDiTesto 13"/>
          <p:cNvSpPr txBox="1">
            <a:spLocks noChangeArrowheads="1"/>
          </p:cNvSpPr>
          <p:nvPr/>
        </p:nvSpPr>
        <p:spPr bwMode="auto">
          <a:xfrm>
            <a:off x="6715127" y="1553769"/>
            <a:ext cx="11913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sz="900">
                <a:solidFill>
                  <a:schemeClr val="bg1"/>
                </a:solidFill>
              </a:rPr>
              <a:t>www.fmsi-onlus.org</a:t>
            </a:r>
          </a:p>
        </p:txBody>
      </p:sp>
      <p:sp>
        <p:nvSpPr>
          <p:cNvPr id="11273" name="Rettangolo 14"/>
          <p:cNvSpPr>
            <a:spLocks noChangeArrowheads="1"/>
          </p:cNvSpPr>
          <p:nvPr/>
        </p:nvSpPr>
        <p:spPr bwMode="auto">
          <a:xfrm>
            <a:off x="1357313" y="5518548"/>
            <a:ext cx="27283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sz="1350" dirty="0">
                <a:solidFill>
                  <a:schemeClr val="bg1"/>
                </a:solidFill>
                <a:latin typeface="Calibri" panose="020F0502020204030204" pitchFamily="34" charset="0"/>
              </a:rPr>
              <a:t>9</a:t>
            </a:r>
          </a:p>
        </p:txBody>
      </p:sp>
      <p:pic>
        <p:nvPicPr>
          <p:cNvPr id="13" name="Picture 3" descr="Bangladesh Political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70" y="653753"/>
            <a:ext cx="9127930" cy="620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35788" y="68978"/>
            <a:ext cx="8688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1. BANGLADESH: UNA SCUOLA TRA I CAMPI DI TE’</a:t>
            </a:r>
            <a:endParaRPr lang="it-IT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4261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" y="0"/>
            <a:ext cx="9143999" cy="939750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s-ES_tradnl" sz="5300" b="1" dirty="0" smtClean="0"/>
              <a:t>DAL PROGETTO ALLA REALTA’:</a:t>
            </a:r>
          </a:p>
          <a:p>
            <a:pPr algn="ctr">
              <a:lnSpc>
                <a:spcPct val="120000"/>
              </a:lnSpc>
            </a:pPr>
            <a:r>
              <a:rPr lang="es-ES_tradnl" sz="6400" b="1" spc="-60" dirty="0" smtClean="0">
                <a:solidFill>
                  <a:srgbClr val="FF0000"/>
                </a:solidFill>
              </a:rPr>
              <a:t>INAUGURAZIONE DEL  ST. MARCELLIN SCHOOL  &amp; HOSTEL</a:t>
            </a:r>
            <a:endParaRPr lang="es-ES_tradnl" sz="6400" b="1" spc="-60" dirty="0">
              <a:solidFill>
                <a:srgbClr val="FF0000"/>
              </a:solidFill>
            </a:endParaRPr>
          </a:p>
        </p:txBody>
      </p:sp>
      <p:pic>
        <p:nvPicPr>
          <p:cNvPr id="3074" name="Picture 2" descr="L'immagine può contenere: una o più persone, persone sedute e spazio al chius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0" t="9528" r="1945" b="7531"/>
          <a:stretch/>
        </p:blipFill>
        <p:spPr bwMode="auto">
          <a:xfrm>
            <a:off x="0" y="950795"/>
            <a:ext cx="4503771" cy="295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'immagine può contenere: 7 persone, persone sedute, tabella e spazio al chius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928" b="4901"/>
          <a:stretch/>
        </p:blipFill>
        <p:spPr bwMode="auto">
          <a:xfrm>
            <a:off x="4572000" y="950795"/>
            <a:ext cx="4572000" cy="295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'immagine può contenere: una o più persone, persone sedute e spazio all'apert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28" b="5002"/>
          <a:stretch/>
        </p:blipFill>
        <p:spPr bwMode="auto">
          <a:xfrm>
            <a:off x="-1" y="3943774"/>
            <a:ext cx="4503771" cy="291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'immagine può contenere: 6 persone, persone sedute, tabella e spazio al chius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09" b="4007"/>
          <a:stretch/>
        </p:blipFill>
        <p:spPr bwMode="auto">
          <a:xfrm>
            <a:off x="4571999" y="3929380"/>
            <a:ext cx="4572001" cy="292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4216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" y="237297"/>
            <a:ext cx="8530490" cy="793835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s-ES_tradnl" b="1" dirty="0" smtClean="0"/>
              <a:t>DAL PROGETTO ALLA REALTA’:</a:t>
            </a:r>
          </a:p>
          <a:p>
            <a:pPr algn="ctr">
              <a:lnSpc>
                <a:spcPct val="120000"/>
              </a:lnSpc>
            </a:pPr>
            <a:r>
              <a:rPr lang="es-ES_tradnl" sz="4300" b="1" dirty="0" smtClean="0">
                <a:solidFill>
                  <a:srgbClr val="FF0000"/>
                </a:solidFill>
              </a:rPr>
              <a:t>ST. MARCELLIN SCHOOL  &amp; HOSTEL IN ATTIVITA’</a:t>
            </a:r>
            <a:endParaRPr lang="es-ES_tradnl" sz="43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s://3.bp.blogspot.com/-Sc6NvqksfSk/WH11wlf4iHI/AAAAAAAAD3w/yUxrOhwXzbswRNO1mwyU6WO3G31SXXgTACLcB/s1600/IMG_757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900"/>
          <a:stretch/>
        </p:blipFill>
        <p:spPr bwMode="auto">
          <a:xfrm>
            <a:off x="1" y="972768"/>
            <a:ext cx="9158156" cy="365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3.bp.blogspot.com/-KSoUYFfNoIA/Tt2JjuLrVOI/AAAAAAAAAwM/8AK_h5ojpW4/s1600/wangala+%252814%25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669277"/>
            <a:ext cx="2898843" cy="218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1.bp.blogspot.com/-hSU-WuEnnf4/Tt2Ge2YUzYI/AAAAAAAAAv0/U21ts_DeJX0/s1600/SAM_11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1" t="4367" b="10575"/>
          <a:stretch/>
        </p:blipFill>
        <p:spPr bwMode="auto">
          <a:xfrm>
            <a:off x="2957526" y="4669276"/>
            <a:ext cx="3145826" cy="218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1.bp.blogspot.com/-lYKUXrsOTq8/V5Ti4WdFz5I/AAAAAAAADwg/IBa9hhPpxC0q7kVYPyCAOWk17oxjez3_ACLcB/s1600/20160723_1728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2035" y="4669277"/>
            <a:ext cx="2981965" cy="217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5075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o 13"/>
          <p:cNvGrpSpPr/>
          <p:nvPr/>
        </p:nvGrpSpPr>
        <p:grpSpPr>
          <a:xfrm>
            <a:off x="71741" y="93789"/>
            <a:ext cx="8491145" cy="6605030"/>
            <a:chOff x="71741" y="93789"/>
            <a:chExt cx="8491145" cy="6605030"/>
          </a:xfrm>
        </p:grpSpPr>
        <p:pic>
          <p:nvPicPr>
            <p:cNvPr id="5" name="Content Placeholder 3" descr="Wildlife.g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>
            <a:xfrm>
              <a:off x="218677" y="1298477"/>
              <a:ext cx="4078370" cy="5400342"/>
            </a:xfrm>
            <a:prstGeom prst="rect">
              <a:avLst/>
            </a:prstGeom>
          </p:spPr>
        </p:pic>
        <p:pic>
          <p:nvPicPr>
            <p:cNvPr id="6" name="Picture 8" descr="Sylhet_Division-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0857" y="1857862"/>
              <a:ext cx="3158907" cy="2826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Line 17"/>
            <p:cNvSpPr>
              <a:spLocks noChangeShapeType="1"/>
            </p:cNvSpPr>
            <p:nvPr/>
          </p:nvSpPr>
          <p:spPr bwMode="auto">
            <a:xfrm>
              <a:off x="3453318" y="2829413"/>
              <a:ext cx="1737545" cy="29155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 sz="1350"/>
            </a:p>
          </p:txBody>
        </p:sp>
        <p:sp>
          <p:nvSpPr>
            <p:cNvPr id="8" name="Rectangle 13"/>
            <p:cNvSpPr>
              <a:spLocks noChangeArrowheads="1"/>
            </p:cNvSpPr>
            <p:nvPr/>
          </p:nvSpPr>
          <p:spPr bwMode="auto">
            <a:xfrm>
              <a:off x="5110532" y="4699746"/>
              <a:ext cx="26289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IN" b="1" dirty="0" err="1"/>
                <a:t>Moulovibazar</a:t>
              </a:r>
              <a:r>
                <a:rPr lang="en-IN" b="1" dirty="0"/>
                <a:t> District</a:t>
              </a:r>
              <a:endParaRPr lang="es-ES_tradnl" b="1" dirty="0"/>
            </a:p>
          </p:txBody>
        </p:sp>
        <p:sp>
          <p:nvSpPr>
            <p:cNvPr id="9" name="Rectangle 13"/>
            <p:cNvSpPr>
              <a:spLocks noChangeArrowheads="1"/>
            </p:cNvSpPr>
            <p:nvPr/>
          </p:nvSpPr>
          <p:spPr bwMode="auto">
            <a:xfrm>
              <a:off x="1909641" y="93789"/>
              <a:ext cx="543369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IN" sz="3200" b="1" dirty="0" smtClean="0"/>
                <a:t>In</a:t>
              </a:r>
              <a:r>
                <a:rPr lang="en-IN" sz="2100" b="1" dirty="0" smtClean="0"/>
                <a:t> </a:t>
              </a:r>
              <a:r>
                <a:rPr lang="en-IN" sz="3200" b="1" dirty="0" smtClean="0"/>
                <a:t>Bangladesh</a:t>
              </a:r>
              <a:r>
                <a:rPr lang="en-IN" sz="2100" b="1" dirty="0" smtClean="0"/>
                <a:t>: </a:t>
              </a:r>
              <a:r>
                <a:rPr lang="en-IN" sz="3200" b="1" dirty="0" smtClean="0"/>
                <a:t>DOVE?</a:t>
              </a:r>
              <a:endParaRPr lang="en-IN" sz="3200" b="1" dirty="0"/>
            </a:p>
          </p:txBody>
        </p:sp>
        <p:sp>
          <p:nvSpPr>
            <p:cNvPr id="10" name="Rectangle 13"/>
            <p:cNvSpPr/>
            <p:nvPr/>
          </p:nvSpPr>
          <p:spPr>
            <a:xfrm>
              <a:off x="5808617" y="2829413"/>
              <a:ext cx="1085850" cy="108585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sz="1350">
                <a:solidFill>
                  <a:srgbClr val="FFFFFF"/>
                </a:solidFill>
              </a:endParaRPr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5190864" y="1442365"/>
              <a:ext cx="2628900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IN" sz="2100" b="1" dirty="0" err="1" smtClean="0"/>
                <a:t>Regione</a:t>
              </a:r>
              <a:r>
                <a:rPr lang="en-IN" sz="2100" b="1" dirty="0" smtClean="0"/>
                <a:t> del Sylhet</a:t>
              </a:r>
              <a:endParaRPr lang="en-IN" sz="2100" b="1" dirty="0"/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1023723" y="775257"/>
              <a:ext cx="26289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IN" sz="2000" b="1" dirty="0"/>
                <a:t>BANGLADESH</a:t>
              </a:r>
              <a:r>
                <a:rPr lang="en-IN" sz="2800" b="1" dirty="0"/>
                <a:t>  </a:t>
              </a:r>
              <a:r>
                <a:rPr lang="en-IN" sz="2400" b="1" dirty="0"/>
                <a:t>                                       </a:t>
              </a:r>
            </a:p>
          </p:txBody>
        </p:sp>
        <p:sp>
          <p:nvSpPr>
            <p:cNvPr id="13" name="Line 17"/>
            <p:cNvSpPr>
              <a:spLocks noChangeShapeType="1"/>
            </p:cNvSpPr>
            <p:nvPr/>
          </p:nvSpPr>
          <p:spPr bwMode="auto">
            <a:xfrm flipV="1">
              <a:off x="5751188" y="3759984"/>
              <a:ext cx="536635" cy="99560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 sz="1350"/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71741" y="5476487"/>
              <a:ext cx="26283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" name="CasellaDiTesto 1"/>
            <p:cNvSpPr txBox="1"/>
            <p:nvPr/>
          </p:nvSpPr>
          <p:spPr>
            <a:xfrm>
              <a:off x="8238146" y="2623559"/>
              <a:ext cx="3247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it-IT" sz="4000" dirty="0"/>
            </a:p>
          </p:txBody>
        </p:sp>
        <p:sp>
          <p:nvSpPr>
            <p:cNvPr id="3" name="Ovale 2"/>
            <p:cNvSpPr/>
            <p:nvPr/>
          </p:nvSpPr>
          <p:spPr>
            <a:xfrm>
              <a:off x="6138976" y="3459364"/>
              <a:ext cx="101334" cy="8879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CasellaDiTesto 3"/>
            <p:cNvSpPr txBox="1"/>
            <p:nvPr/>
          </p:nvSpPr>
          <p:spPr>
            <a:xfrm rot="20442014">
              <a:off x="3401234" y="3371288"/>
              <a:ext cx="6686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rgbClr val="FF0000"/>
                  </a:solidFill>
                </a:rPr>
                <a:t>India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92363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98392" y="64584"/>
            <a:ext cx="7302915" cy="657413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b="1" dirty="0" smtClean="0"/>
              <a:t>LE PIANTAGIONI DI TE: </a:t>
            </a:r>
            <a:r>
              <a:rPr lang="es-ES_tradnl" sz="3975" b="1" dirty="0" smtClean="0">
                <a:solidFill>
                  <a:srgbClr val="FF0000"/>
                </a:solidFill>
              </a:rPr>
              <a:t>LA BELLEZZA</a:t>
            </a:r>
            <a:endParaRPr lang="es-ES_tradnl" b="1" dirty="0">
              <a:solidFill>
                <a:srgbClr val="FF0000"/>
              </a:solidFill>
            </a:endParaRPr>
          </a:p>
        </p:txBody>
      </p:sp>
      <p:pic>
        <p:nvPicPr>
          <p:cNvPr id="3" name="Picture 14" descr="1 HS20130214ARGD-04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0821"/>
            <a:ext cx="9144000" cy="5751915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98187" y="6352736"/>
            <a:ext cx="2693963" cy="40005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 vert="horz" lIns="68580" tIns="34290" rIns="68580" bIns="34290" rtlCol="0">
            <a:norm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s-ES_tradnl" sz="1950" b="1" dirty="0" err="1" smtClean="0">
                <a:solidFill>
                  <a:srgbClr val="C00000"/>
                </a:solidFill>
              </a:rPr>
              <a:t>L’ombra</a:t>
            </a:r>
            <a:r>
              <a:rPr lang="es-ES_tradnl" sz="1950" b="1" dirty="0" smtClean="0">
                <a:solidFill>
                  <a:srgbClr val="C00000"/>
                </a:solidFill>
              </a:rPr>
              <a:t> </a:t>
            </a:r>
            <a:r>
              <a:rPr lang="es-ES_tradnl" sz="1950" b="1" dirty="0" err="1" smtClean="0">
                <a:solidFill>
                  <a:srgbClr val="C00000"/>
                </a:solidFill>
              </a:rPr>
              <a:t>degli</a:t>
            </a:r>
            <a:r>
              <a:rPr lang="es-ES_tradnl" sz="1950" b="1" dirty="0" smtClean="0">
                <a:solidFill>
                  <a:srgbClr val="C00000"/>
                </a:solidFill>
              </a:rPr>
              <a:t> </a:t>
            </a:r>
            <a:r>
              <a:rPr lang="es-ES_tradnl" sz="1950" b="1" dirty="0" err="1" smtClean="0">
                <a:solidFill>
                  <a:srgbClr val="C00000"/>
                </a:solidFill>
              </a:rPr>
              <a:t>alberi</a:t>
            </a:r>
            <a:r>
              <a:rPr lang="es-ES_tradnl" sz="1950" b="1" dirty="0" smtClean="0">
                <a:solidFill>
                  <a:srgbClr val="C00000"/>
                </a:solidFill>
              </a:rPr>
              <a:t>… </a:t>
            </a:r>
            <a:endParaRPr lang="es-ES_tradnl" sz="195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676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88664" y="0"/>
            <a:ext cx="7302915" cy="657413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b="1" dirty="0" smtClean="0"/>
              <a:t>LE PIANTAGIONI DI TE: </a:t>
            </a:r>
            <a:r>
              <a:rPr lang="es-ES_tradnl" sz="3975" b="1" dirty="0" smtClean="0">
                <a:solidFill>
                  <a:srgbClr val="FF0000"/>
                </a:solidFill>
              </a:rPr>
              <a:t>LA BELLEZZA</a:t>
            </a:r>
            <a:endParaRPr lang="es-ES_tradnl" b="1" dirty="0">
              <a:solidFill>
                <a:srgbClr val="FF0000"/>
              </a:solidFill>
            </a:endParaRPr>
          </a:p>
        </p:txBody>
      </p:sp>
      <p:pic>
        <p:nvPicPr>
          <p:cNvPr id="6" name="Picture 7" descr="DSC01705.JPG"/>
          <p:cNvPicPr>
            <a:picLocks noChangeAspect="1"/>
          </p:cNvPicPr>
          <p:nvPr/>
        </p:nvPicPr>
        <p:blipFill>
          <a:blip r:embed="rId2" cstate="print"/>
          <a:srcRect l="1667" r="3333"/>
          <a:stretch>
            <a:fillRect/>
          </a:stretch>
        </p:blipFill>
        <p:spPr>
          <a:xfrm>
            <a:off x="2364" y="764417"/>
            <a:ext cx="9141636" cy="5417266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937753" y="6181683"/>
            <a:ext cx="3015575" cy="46230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 vert="horz" lIns="68580" tIns="34290" rIns="68580" bIns="34290" rtlCol="0">
            <a:norm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s-ES_tradnl" sz="1950" b="1" dirty="0" smtClean="0">
                <a:solidFill>
                  <a:srgbClr val="C00000"/>
                </a:solidFill>
              </a:rPr>
              <a:t>…</a:t>
            </a:r>
            <a:r>
              <a:rPr lang="es-ES_tradnl" sz="1950" b="1" dirty="0" err="1" smtClean="0">
                <a:solidFill>
                  <a:srgbClr val="C00000"/>
                </a:solidFill>
              </a:rPr>
              <a:t>il</a:t>
            </a:r>
            <a:r>
              <a:rPr lang="es-ES_tradnl" sz="1950" b="1" dirty="0" smtClean="0">
                <a:solidFill>
                  <a:srgbClr val="C00000"/>
                </a:solidFill>
              </a:rPr>
              <a:t> </a:t>
            </a:r>
            <a:r>
              <a:rPr lang="es-ES_tradnl" sz="1950" b="1" dirty="0">
                <a:solidFill>
                  <a:srgbClr val="C00000"/>
                </a:solidFill>
              </a:rPr>
              <a:t>verde </a:t>
            </a:r>
            <a:r>
              <a:rPr lang="es-ES_tradnl" sz="1950" b="1" dirty="0" err="1">
                <a:solidFill>
                  <a:srgbClr val="C00000"/>
                </a:solidFill>
              </a:rPr>
              <a:t>delle</a:t>
            </a:r>
            <a:r>
              <a:rPr lang="es-ES_tradnl" sz="1950" b="1" dirty="0">
                <a:solidFill>
                  <a:srgbClr val="C00000"/>
                </a:solidFill>
              </a:rPr>
              <a:t> </a:t>
            </a:r>
            <a:r>
              <a:rPr lang="es-ES_tradnl" sz="1950" b="1" dirty="0" err="1">
                <a:solidFill>
                  <a:srgbClr val="C00000"/>
                </a:solidFill>
              </a:rPr>
              <a:t>foglie</a:t>
            </a:r>
            <a:r>
              <a:rPr lang="es-ES_tradnl" sz="1950" b="1" dirty="0">
                <a:solidFill>
                  <a:srgbClr val="C00000"/>
                </a:solidFill>
              </a:rPr>
              <a:t> di te, </a:t>
            </a:r>
          </a:p>
        </p:txBody>
      </p:sp>
    </p:spTree>
    <p:extLst>
      <p:ext uri="{BB962C8B-B14F-4D97-AF65-F5344CB8AC3E}">
        <p14:creationId xmlns:p14="http://schemas.microsoft.com/office/powerpoint/2010/main" xmlns="" val="223022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srimangal sunset.jpg"/>
          <p:cNvPicPr>
            <a:picLocks noChangeAspect="1"/>
          </p:cNvPicPr>
          <p:nvPr/>
        </p:nvPicPr>
        <p:blipFill>
          <a:blip r:embed="rId2" cstate="print"/>
          <a:srcRect l="1381" t="2060" r="1381" b="6554"/>
          <a:stretch>
            <a:fillRect/>
          </a:stretch>
        </p:blipFill>
        <p:spPr>
          <a:xfrm>
            <a:off x="0" y="657413"/>
            <a:ext cx="9150544" cy="562665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88664" y="143063"/>
            <a:ext cx="7302915" cy="657413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b="1" dirty="0" smtClean="0"/>
              <a:t>LE PIANTAGIONI DI TE: </a:t>
            </a:r>
            <a:r>
              <a:rPr lang="es-ES_tradnl" sz="3975" b="1" dirty="0" smtClean="0">
                <a:solidFill>
                  <a:srgbClr val="FF0000"/>
                </a:solidFill>
              </a:rPr>
              <a:t>LA BELLEZZA</a:t>
            </a:r>
            <a:endParaRPr lang="es-ES_tradnl" b="1" dirty="0">
              <a:solidFill>
                <a:srgbClr val="FF0000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933872" y="6284068"/>
            <a:ext cx="3210128" cy="51435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 vert="horz" lIns="68580" tIns="34290" rIns="68580" bIns="34290" rtlCol="0">
            <a:norm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s-ES_tradnl" sz="1950" b="1" dirty="0" smtClean="0">
                <a:solidFill>
                  <a:srgbClr val="C00000"/>
                </a:solidFill>
              </a:rPr>
              <a:t>…</a:t>
            </a:r>
            <a:r>
              <a:rPr lang="es-ES_tradnl" sz="1950" b="1" dirty="0" err="1" smtClean="0">
                <a:solidFill>
                  <a:srgbClr val="C00000"/>
                </a:solidFill>
              </a:rPr>
              <a:t>l’armonia</a:t>
            </a:r>
            <a:r>
              <a:rPr lang="es-ES_tradnl" sz="1950" b="1" dirty="0" smtClean="0">
                <a:solidFill>
                  <a:srgbClr val="C00000"/>
                </a:solidFill>
              </a:rPr>
              <a:t> </a:t>
            </a:r>
            <a:r>
              <a:rPr lang="es-ES_tradnl" sz="1950" b="1" dirty="0">
                <a:solidFill>
                  <a:srgbClr val="C00000"/>
                </a:solidFill>
              </a:rPr>
              <a:t>di </a:t>
            </a:r>
            <a:r>
              <a:rPr lang="es-ES_tradnl" sz="1950" b="1" dirty="0" err="1">
                <a:solidFill>
                  <a:srgbClr val="C00000"/>
                </a:solidFill>
              </a:rPr>
              <a:t>sole</a:t>
            </a:r>
            <a:r>
              <a:rPr lang="es-ES_tradnl" sz="1950" b="1" dirty="0">
                <a:solidFill>
                  <a:srgbClr val="C00000"/>
                </a:solidFill>
              </a:rPr>
              <a:t> e </a:t>
            </a:r>
            <a:r>
              <a:rPr lang="es-ES_tradnl" sz="1950" b="1" dirty="0" err="1">
                <a:solidFill>
                  <a:srgbClr val="C00000"/>
                </a:solidFill>
              </a:rPr>
              <a:t>pioggia</a:t>
            </a:r>
            <a:endParaRPr lang="es-ES_tradnl" sz="195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103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88664" y="107004"/>
            <a:ext cx="7302915" cy="657413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b="1" dirty="0" smtClean="0"/>
              <a:t>LE PIANTAGIONI DI TE: </a:t>
            </a:r>
            <a:r>
              <a:rPr lang="es-ES_tradnl" sz="3975" b="1" dirty="0" smtClean="0">
                <a:solidFill>
                  <a:srgbClr val="FF0000"/>
                </a:solidFill>
              </a:rPr>
              <a:t>LA GENTE CHE LAVORA</a:t>
            </a:r>
            <a:endParaRPr lang="es-ES_tradnl" b="1" dirty="0">
              <a:solidFill>
                <a:srgbClr val="FF0000"/>
              </a:solidFill>
            </a:endParaRPr>
          </a:p>
        </p:txBody>
      </p:sp>
      <p:pic>
        <p:nvPicPr>
          <p:cNvPr id="5" name="Picture 8" descr="HS20130214ARGD-02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9599"/>
            <a:ext cx="9185573" cy="5803651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97192" y="6313250"/>
            <a:ext cx="3781421" cy="74295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 vert="horz" lIns="68580" tIns="34290" rIns="68580" bIns="3429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s-ES_tradnl" sz="2200" b="1" dirty="0" err="1">
                <a:solidFill>
                  <a:srgbClr val="C00000"/>
                </a:solidFill>
              </a:rPr>
              <a:t>Privati</a:t>
            </a:r>
            <a:r>
              <a:rPr lang="es-ES_tradnl" sz="2200" b="1" dirty="0">
                <a:solidFill>
                  <a:srgbClr val="C00000"/>
                </a:solidFill>
              </a:rPr>
              <a:t> di </a:t>
            </a:r>
            <a:r>
              <a:rPr lang="es-ES_tradnl" sz="2200" b="1" dirty="0" err="1" smtClean="0">
                <a:solidFill>
                  <a:srgbClr val="C00000"/>
                </a:solidFill>
              </a:rPr>
              <a:t>diritti</a:t>
            </a:r>
            <a:r>
              <a:rPr lang="es-ES_tradnl" sz="2200" b="1" dirty="0" smtClean="0">
                <a:solidFill>
                  <a:srgbClr val="C00000"/>
                </a:solidFill>
              </a:rPr>
              <a:t>… </a:t>
            </a:r>
            <a:endParaRPr lang="es-ES_tradnl" sz="2025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7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59481" y="151190"/>
            <a:ext cx="7302915" cy="657413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b="1" dirty="0" smtClean="0"/>
              <a:t>LE PIANTAGIONI DI TE: </a:t>
            </a:r>
            <a:r>
              <a:rPr lang="es-ES_tradnl" sz="3975" b="1" dirty="0" smtClean="0">
                <a:solidFill>
                  <a:srgbClr val="FF0000"/>
                </a:solidFill>
              </a:rPr>
              <a:t>LA GENTE CHE LAVORA</a:t>
            </a:r>
            <a:endParaRPr lang="es-ES_tradnl" b="1" dirty="0">
              <a:solidFill>
                <a:srgbClr val="FF0000"/>
              </a:solidFill>
            </a:endParaRPr>
          </a:p>
        </p:txBody>
      </p:sp>
      <p:pic>
        <p:nvPicPr>
          <p:cNvPr id="3" name="Picture 9" descr="HS20130214ARGD-69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82077"/>
            <a:ext cx="9144000" cy="5764419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779392" y="6346496"/>
            <a:ext cx="233980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s-ES_tradnl" sz="2200" b="1" dirty="0" err="1" smtClean="0">
                <a:solidFill>
                  <a:srgbClr val="C00000"/>
                </a:solidFill>
              </a:rPr>
              <a:t>sfruttati</a:t>
            </a:r>
            <a:r>
              <a:rPr lang="es-ES_tradnl" sz="2200" b="1" dirty="0" smtClean="0">
                <a:solidFill>
                  <a:srgbClr val="C00000"/>
                </a:solidFill>
              </a:rPr>
              <a:t>, </a:t>
            </a:r>
            <a:r>
              <a:rPr lang="es-ES_tradnl" sz="2200" b="1" dirty="0" err="1" smtClean="0">
                <a:solidFill>
                  <a:srgbClr val="C00000"/>
                </a:solidFill>
              </a:rPr>
              <a:t>alienati</a:t>
            </a:r>
            <a:r>
              <a:rPr lang="es-ES_tradnl" sz="2200" b="1" dirty="0" smtClean="0">
                <a:solidFill>
                  <a:srgbClr val="C00000"/>
                </a:solidFill>
              </a:rPr>
              <a:t>…</a:t>
            </a:r>
            <a:endParaRPr lang="es-ES_tradnl" sz="2200" b="1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012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17847" y="77822"/>
            <a:ext cx="7302915" cy="657413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b="1" dirty="0" smtClean="0"/>
              <a:t>LE PIANTAGIONI DI TE: </a:t>
            </a:r>
            <a:r>
              <a:rPr lang="es-ES_tradnl" sz="3975" b="1" dirty="0" smtClean="0">
                <a:solidFill>
                  <a:srgbClr val="FF0000"/>
                </a:solidFill>
              </a:rPr>
              <a:t>LA GENTE CHE LAVORA</a:t>
            </a:r>
            <a:endParaRPr lang="es-ES_tradnl" b="1" dirty="0">
              <a:solidFill>
                <a:srgbClr val="FF0000"/>
              </a:solidFill>
            </a:endParaRPr>
          </a:p>
        </p:txBody>
      </p:sp>
      <p:pic>
        <p:nvPicPr>
          <p:cNvPr id="3" name="Picture 11" descr="1 HS20130214ARGD-69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3915"/>
            <a:ext cx="9134118" cy="5809335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5817140" y="6313250"/>
            <a:ext cx="3180946" cy="5715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 vert="horz" lIns="68580" tIns="34290" rIns="68580" bIns="34290" rtlCol="0">
            <a:norm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s-ES_tradnl" sz="2200" b="1" dirty="0" smtClean="0">
                <a:solidFill>
                  <a:srgbClr val="C00000"/>
                </a:solidFill>
              </a:rPr>
              <a:t>…al limite </a:t>
            </a:r>
            <a:r>
              <a:rPr lang="es-ES_tradnl" sz="2200" b="1" dirty="0" err="1" smtClean="0">
                <a:solidFill>
                  <a:srgbClr val="C00000"/>
                </a:solidFill>
              </a:rPr>
              <a:t>della</a:t>
            </a:r>
            <a:r>
              <a:rPr lang="es-ES_tradnl" sz="2200" b="1" dirty="0" smtClean="0">
                <a:solidFill>
                  <a:srgbClr val="C00000"/>
                </a:solidFill>
              </a:rPr>
              <a:t> </a:t>
            </a:r>
            <a:r>
              <a:rPr lang="es-ES_tradnl" sz="2200" b="1" dirty="0" err="1" smtClean="0">
                <a:solidFill>
                  <a:srgbClr val="C00000"/>
                </a:solidFill>
              </a:rPr>
              <a:t>schiavitù</a:t>
            </a:r>
            <a:r>
              <a:rPr lang="es-ES_tradnl" sz="2200" b="1" dirty="0" smtClean="0">
                <a:solidFill>
                  <a:srgbClr val="C00000"/>
                </a:solidFill>
              </a:rPr>
              <a:t>.</a:t>
            </a:r>
            <a:endParaRPr lang="es-ES_tradnl" sz="2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861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zione FMSI" id="{0B00B54D-A2B9-4B60-9B6C-773BC97E004E}" vid="{6E411925-F4DB-4E5A-9C15-944F9D23EF25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1126BF5D0C4FA4DB72492E5BF791DC4" ma:contentTypeVersion="1" ma:contentTypeDescription="Creare un nuovo documento." ma:contentTypeScope="" ma:versionID="11f86c69445b256bbbe093adcad8bf6a">
  <xsd:schema xmlns:xsd="http://www.w3.org/2001/XMLSchema" xmlns:xs="http://www.w3.org/2001/XMLSchema" xmlns:p="http://schemas.microsoft.com/office/2006/metadata/properties" xmlns:ns3="c686516b-4010-4f1c-8b22-f809bf3ffc54" targetNamespace="http://schemas.microsoft.com/office/2006/metadata/properties" ma:root="true" ma:fieldsID="10d32ed01d5e1c2f7cda7cfa3b2101ac" ns3:_="">
    <xsd:import namespace="c686516b-4010-4f1c-8b22-f809bf3ffc54"/>
    <xsd:element name="properties">
      <xsd:complexType>
        <xsd:sequence>
          <xsd:element name="documentManagement">
            <xsd:complexType>
              <xsd:all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86516b-4010-4f1c-8b22-f809bf3ffc5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7E8B71A-E25D-44FA-A6B8-B6B1B92C055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8DB9AD-5325-423A-B0CD-642B7EC461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86516b-4010-4f1c-8b22-f809bf3ffc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30486C4-3664-491C-B39C-914272F1B872}">
  <ds:schemaRefs>
    <ds:schemaRef ds:uri="http://purl.org/dc/elements/1.1/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c686516b-4010-4f1c-8b22-f809bf3ffc54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1318</TotalTime>
  <Words>879</Words>
  <Application>Microsoft Office PowerPoint</Application>
  <PresentationFormat>Presentazione su schermo (4:3)</PresentationFormat>
  <Paragraphs>103</Paragraphs>
  <Slides>21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Mario Meuti</dc:creator>
  <cp:lastModifiedBy>GIORGIO</cp:lastModifiedBy>
  <cp:revision>29</cp:revision>
  <cp:lastPrinted>2017-01-23T14:27:47Z</cp:lastPrinted>
  <dcterms:created xsi:type="dcterms:W3CDTF">2014-02-19T18:25:40Z</dcterms:created>
  <dcterms:modified xsi:type="dcterms:W3CDTF">2017-02-02T10:24:22Z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0x01010011126BF5D0C4FA4DB72492E5BF791DC4</vt:lpwstr>
  </property>
  <property fmtid="{D5CDD505-2E9C-101B-9397-08002B2CF9AE}" pid="3" name="IsMyDocuments">
    <vt:bool>true</vt:bool>
  </property>
</Properties>
</file>